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29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93" r:id="rId16"/>
    <p:sldId id="294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0" r:id="rId27"/>
    <p:sldId id="281" r:id="rId28"/>
    <p:sldId id="285" r:id="rId29"/>
    <p:sldId id="286" r:id="rId30"/>
    <p:sldId id="278" r:id="rId31"/>
    <p:sldId id="282" r:id="rId32"/>
    <p:sldId id="283" r:id="rId33"/>
    <p:sldId id="284" r:id="rId34"/>
    <p:sldId id="287" r:id="rId35"/>
    <p:sldId id="288" r:id="rId36"/>
    <p:sldId id="289" r:id="rId37"/>
    <p:sldId id="290" r:id="rId38"/>
    <p:sldId id="291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0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emf"/><Relationship Id="rId4" Type="http://schemas.openxmlformats.org/officeDocument/2006/relationships/image" Target="../media/image6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emf"/><Relationship Id="rId4" Type="http://schemas.openxmlformats.org/officeDocument/2006/relationships/image" Target="../media/image6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emf"/><Relationship Id="rId4" Type="http://schemas.openxmlformats.org/officeDocument/2006/relationships/image" Target="../media/image7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986E1-CB91-40A0-B81E-A0AB661132A9}" type="datetimeFigureOut">
              <a:rPr lang="pt-BR" smtClean="0"/>
              <a:pPr/>
              <a:t>06/06/2017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E4971-C18C-4D31-8D98-11A4FBE988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848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4673-1825-4C47-9E67-59D6C0C0F7EF}" type="datetime1">
              <a:rPr lang="pt-BR" smtClean="0"/>
              <a:pPr/>
              <a:t>06/06/2017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AC16-0468-431E-AA12-6750D7BD88A3}" type="datetime1">
              <a:rPr lang="pt-BR" smtClean="0"/>
              <a:pPr/>
              <a:t>06/06/2017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5407B-64C3-4234-AC06-A0F1459B4009}" type="datetime1">
              <a:rPr lang="pt-BR" smtClean="0"/>
              <a:pPr/>
              <a:t>06/06/2017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BF7A-435E-4F27-974E-41FDC006C431}" type="datetime1">
              <a:rPr lang="pt-BR" smtClean="0"/>
              <a:pPr/>
              <a:t>06/06/2017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678B-F7BF-472E-B4DC-2EA1BC278573}" type="datetime1">
              <a:rPr lang="pt-BR" smtClean="0"/>
              <a:pPr/>
              <a:t>06/06/2017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E341E-2B9B-44DC-A2AA-7F6BE5F6745F}" type="datetime1">
              <a:rPr lang="pt-BR" smtClean="0"/>
              <a:pPr/>
              <a:t>06/06/2017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B7CB-85F5-4C87-BC3E-E31C8D395C9A}" type="datetime1">
              <a:rPr lang="pt-BR" smtClean="0"/>
              <a:pPr/>
              <a:t>06/06/2017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0AE3-4353-4B4F-B09B-C079292F961F}" type="datetime1">
              <a:rPr lang="pt-BR" smtClean="0"/>
              <a:pPr/>
              <a:t>06/06/2017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BE6B-A483-4B13-B8C0-AA17AB9561A0}" type="datetime1">
              <a:rPr lang="pt-BR" smtClean="0"/>
              <a:pPr/>
              <a:t>06/06/2017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E7E8-E5CD-4DD2-BAFC-FA4FA40E94FD}" type="datetime1">
              <a:rPr lang="pt-BR" smtClean="0"/>
              <a:pPr/>
              <a:t>06/06/2017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56F2-C4E7-4039-9241-C32BA6A81006}" type="datetime1">
              <a:rPr lang="pt-BR" smtClean="0"/>
              <a:pPr/>
              <a:t>06/06/2017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79BB4-CF5F-4C87-9F85-C603127289C0}" type="datetime1">
              <a:rPr lang="pt-BR" smtClean="0"/>
              <a:pPr/>
              <a:t>06/06/2017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Geometria Amostral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8CDFE-F857-48F9-9084-EE5536F7B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cox@nuffield.ox.ac.u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basilio@hucff.ufrj.br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46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42.wmf"/><Relationship Id="rId4" Type="http://schemas.openxmlformats.org/officeDocument/2006/relationships/image" Target="../media/image47.png"/><Relationship Id="rId9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13.bin"/><Relationship Id="rId3" Type="http://schemas.openxmlformats.org/officeDocument/2006/relationships/image" Target="../media/image54.png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46.wmf"/><Relationship Id="rId4" Type="http://schemas.openxmlformats.org/officeDocument/2006/relationships/image" Target="../media/image55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48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54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52.wmf"/><Relationship Id="rId4" Type="http://schemas.openxmlformats.org/officeDocument/2006/relationships/image" Target="../media/image59.png"/><Relationship Id="rId9" Type="http://schemas.openxmlformats.org/officeDocument/2006/relationships/oleObject" Target="../embeddings/oleObject17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22.bin"/><Relationship Id="rId3" Type="http://schemas.openxmlformats.org/officeDocument/2006/relationships/image" Target="../media/image54.png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55.wmf"/><Relationship Id="rId4" Type="http://schemas.openxmlformats.org/officeDocument/2006/relationships/image" Target="../media/image66.png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57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package" Target="../embeddings/Microsoft_Excel_Worksheet.xlsx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62.wmf"/><Relationship Id="rId5" Type="http://schemas.openxmlformats.org/officeDocument/2006/relationships/image" Target="../media/image63.png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59.emf"/><Relationship Id="rId9" Type="http://schemas.openxmlformats.org/officeDocument/2006/relationships/image" Target="../media/image61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package" Target="../embeddings/Microsoft_Excel_Worksheet1.xlsx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67.wmf"/><Relationship Id="rId5" Type="http://schemas.openxmlformats.org/officeDocument/2006/relationships/image" Target="../media/image68.png"/><Relationship Id="rId10" Type="http://schemas.openxmlformats.org/officeDocument/2006/relationships/oleObject" Target="../embeddings/oleObject29.bin"/><Relationship Id="rId4" Type="http://schemas.openxmlformats.org/officeDocument/2006/relationships/image" Target="../media/image64.emf"/><Relationship Id="rId9" Type="http://schemas.openxmlformats.org/officeDocument/2006/relationships/image" Target="../media/image6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package" Target="../embeddings/Microsoft_Excel_Worksheet2.xlsx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72.wmf"/><Relationship Id="rId5" Type="http://schemas.openxmlformats.org/officeDocument/2006/relationships/image" Target="../media/image73.png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69.emf"/><Relationship Id="rId9" Type="http://schemas.openxmlformats.org/officeDocument/2006/relationships/image" Target="../media/image7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pt-BR" i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Geometria amostral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Eduardo Nakano,</a:t>
            </a:r>
          </a:p>
          <a:p>
            <a:r>
              <a:rPr lang="pt-BR" dirty="0"/>
              <a:t>Regina Nakano </a:t>
            </a:r>
          </a:p>
          <a:p>
            <a:r>
              <a:rPr lang="pt-BR" dirty="0"/>
              <a:t>&amp;</a:t>
            </a:r>
          </a:p>
          <a:p>
            <a:r>
              <a:rPr lang="pt-BR" dirty="0"/>
              <a:t>Carlos Pereira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9492" y="274780"/>
            <a:ext cx="2514600" cy="1143000"/>
          </a:xfrm>
        </p:spPr>
        <p:txBody>
          <a:bodyPr>
            <a:noAutofit/>
          </a:bodyPr>
          <a:lstStyle/>
          <a:p>
            <a:pPr algn="l"/>
            <a:r>
              <a:rPr lang="pt-BR" b="1" dirty="0" err="1">
                <a:solidFill>
                  <a:schemeClr val="accent3"/>
                </a:solidFill>
              </a:rPr>
              <a:t>Diamond</a:t>
            </a:r>
            <a:endParaRPr lang="pt-BR" b="1" dirty="0">
              <a:solidFill>
                <a:schemeClr val="accent3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5496" y="1067764"/>
            <a:ext cx="5408048" cy="540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" cy="1143000"/>
          </a:xfrm>
        </p:spPr>
        <p:txBody>
          <a:bodyPr/>
          <a:lstStyle/>
          <a:p>
            <a:pPr algn="l"/>
            <a:r>
              <a:rPr lang="pt-BR" b="1" dirty="0" err="1">
                <a:solidFill>
                  <a:schemeClr val="accent1"/>
                </a:solidFill>
              </a:rPr>
              <a:t>Circle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5496" y="1069112"/>
            <a:ext cx="5408048" cy="540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1143000" cy="639763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 err="1"/>
              <a:t>Samples</a:t>
            </a:r>
            <a:endParaRPr lang="pt-BR" sz="2000" b="1" dirty="0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7712" y="217052"/>
            <a:ext cx="6205220" cy="62483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792162"/>
          </a:xfrm>
        </p:spPr>
        <p:txBody>
          <a:bodyPr>
            <a:normAutofit/>
          </a:bodyPr>
          <a:lstStyle/>
          <a:p>
            <a:r>
              <a:rPr lang="pt-BR" sz="20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Bayesian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Operation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Prior to posterior.  </a:t>
            </a:r>
            <a:r>
              <a:rPr lang="pt-BR" sz="20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Priors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20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likelihoods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Posteriors</a:t>
            </a:r>
            <a:endParaRPr lang="pt-B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137150"/>
              </a:xfrm>
            </p:spPr>
            <p:txBody>
              <a:bodyPr>
                <a:normAutofit lnSpcReduction="10000"/>
              </a:bodyPr>
              <a:lstStyle/>
              <a:p>
                <a:pPr algn="ctr"/>
                <a:r>
                  <a:rPr lang="en-US" sz="2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Sufficient Statistics, LIKELIHOODS, and Priors</a:t>
                </a:r>
              </a:p>
              <a:p>
                <a:pPr marL="0" algn="ctr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𝑴𝒂𝒙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 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𝑴𝒂𝒙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|+|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e>
                    </m:d>
                  </m:oMath>
                </a14:m>
                <a:r>
                  <a:rPr lang="en-US" sz="2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4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𝒔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𝑴𝒂𝒙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𝑴𝒂𝒙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;|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|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2400" b="1" dirty="0"/>
                  <a:t>Square: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  <m:r>
                          <a:rPr lang="pt-B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pt-B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𝒇𝒐𝒓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/>
              </a:p>
              <a:p>
                <a:pPr algn="ctr"/>
                <a:r>
                  <a:rPr lang="en-US" sz="2400" b="1" dirty="0"/>
                  <a:t>Diamond: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  <m:r>
                          <a:rPr lang="pt-B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pt-B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𝒇𝒐𝒓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/>
              </a:p>
              <a:p>
                <a:pPr algn="ctr"/>
                <a:r>
                  <a:rPr lang="en-US" sz="2400" b="1" dirty="0"/>
                  <a:t>Circle: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</m:t>
                        </m:r>
                        <m:r>
                          <a:rPr lang="pt-B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|</m:t>
                        </m:r>
                        <m:r>
                          <a:rPr lang="pt-B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𝒄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𝛑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𝜽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𝒇𝒐𝒓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endParaRPr lang="en-US" sz="2400" b="1" dirty="0">
                  <a:latin typeface="Symbol" panose="05050102010706020507" pitchFamily="18" charset="2"/>
                </a:endParaRPr>
              </a:p>
              <a:p>
                <a:pPr algn="ctr"/>
                <a:r>
                  <a:rPr lang="en-US" sz="2400" b="1" dirty="0"/>
                  <a:t>Priors:  </a:t>
                </a:r>
                <a14:m>
                  <m:oMath xmlns:m="http://schemas.openxmlformats.org/officeDocument/2006/math">
                    <m:r>
                      <a:rPr lang="pt-B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𝒈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pt-B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pt-B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𝒈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pt-B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&amp;</m:t>
                    </m:r>
                  </m:oMath>
                </a14:m>
                <a:r>
                  <a:rPr lang="pt-BR" sz="2400" b="1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𝒈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pt-BR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b="1" dirty="0">
                    <a:ea typeface="Cambria Math" panose="02040503050406030204" pitchFamily="18" charset="0"/>
                  </a:rPr>
                  <a:t>Posteriors are Pareto D</a:t>
                </a:r>
                <a:r>
                  <a:rPr lang="en-US" sz="2400" b="1" dirty="0"/>
                  <a:t>istributions with parameters:</a:t>
                </a:r>
              </a:p>
              <a:p>
                <a:pPr algn="ctr"/>
                <a:r>
                  <a:rPr lang="en-US" sz="2400" b="1" dirty="0"/>
                  <a:t>Shape = </a:t>
                </a:r>
                <a14:m>
                  <m:oMath xmlns:m="http://schemas.openxmlformats.org/officeDocument/2006/math">
                    <m:r>
                      <a:rPr lang="pt-B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pt-B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B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 dirty="0"/>
                  <a:t> and Scales=</a:t>
                </a:r>
                <a:r>
                  <a:rPr lang="en-US" sz="2400" b="1" i="1" dirty="0">
                    <a:latin typeface="Symbol" panose="05050102010706020507" pitchFamily="18" charset="2"/>
                  </a:rPr>
                  <a:t>s</a:t>
                </a:r>
                <a:r>
                  <a:rPr lang="en-US" sz="2400" b="1" dirty="0">
                    <a:latin typeface="Symbol" panose="05050102010706020507" pitchFamily="18" charset="2"/>
                  </a:rPr>
                  <a:t>, </a:t>
                </a:r>
                <a:r>
                  <a:rPr lang="en-US" sz="2400" b="1" i="1" dirty="0">
                    <a:latin typeface="Symbol" panose="05050102010706020507" pitchFamily="18" charset="2"/>
                  </a:rPr>
                  <a:t>d</a:t>
                </a:r>
                <a:r>
                  <a:rPr lang="en-US" sz="2400" b="1" dirty="0">
                    <a:latin typeface="Symbol" panose="05050102010706020507" pitchFamily="18" charset="2"/>
                  </a:rPr>
                  <a:t>, &amp; </a:t>
                </a:r>
                <a:r>
                  <a:rPr lang="en-US" sz="2400" b="1" i="1" dirty="0">
                    <a:latin typeface="Symbol" panose="05050102010706020507" pitchFamily="18" charset="2"/>
                  </a:rPr>
                  <a:t>q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pt-BR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t-B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2400" b="1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400" b="1" dirty="0"/>
                  <a:t>respectively to square, diamond and Circle.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137150"/>
              </a:xfrm>
              <a:blipFill>
                <a:blip r:embed="rId2" cstate="print"/>
                <a:stretch>
                  <a:fillRect t="-1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411162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chemeClr val="accent6"/>
                </a:solidFill>
                <a:latin typeface="Arial Black" panose="020B0A04020102020204" pitchFamily="34" charset="0"/>
              </a:rPr>
              <a:t>Pareto </a:t>
            </a:r>
            <a:r>
              <a:rPr lang="en-US" sz="2800" dirty="0">
                <a:solidFill>
                  <a:schemeClr val="accent6"/>
                </a:solidFill>
                <a:latin typeface="Arial Black" panose="020B0A04020102020204" pitchFamily="34" charset="0"/>
              </a:rPr>
              <a:t>densities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152400" y="6356349"/>
            <a:ext cx="2895600" cy="365125"/>
          </a:xfrm>
        </p:spPr>
        <p:txBody>
          <a:bodyPr/>
          <a:lstStyle/>
          <a:p>
            <a:r>
              <a:rPr lang="pt-BR" dirty="0">
                <a:latin typeface="Arial Black" panose="020B0A04020102020204" pitchFamily="34" charset="0"/>
              </a:rPr>
              <a:t>Geometria Amostral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609600" cy="365125"/>
          </a:xfrm>
        </p:spPr>
        <p:txBody>
          <a:bodyPr/>
          <a:lstStyle/>
          <a:p>
            <a:fld id="{EC88CDFE-F857-48F9-9084-EE5536F7B2BC}" type="slidenum">
              <a:rPr lang="pt-BR" smtClean="0"/>
              <a:pPr/>
              <a:t>14</a:t>
            </a:fld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432179" y="838200"/>
                <a:ext cx="7568821" cy="3158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(2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(2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+2)</m:t>
                              </m:r>
                            </m:sup>
                          </m:sSup>
                        </m:den>
                      </m:f>
                      <m:r>
                        <a:rPr lang="pt-BR" sz="28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𝜎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pt-BR" sz="28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e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</m:d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(2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(2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+2)</m:t>
                              </m:r>
                            </m:sup>
                          </m:sSup>
                        </m:den>
                      </m:f>
                      <m:r>
                        <a:rPr lang="pt-BR" sz="2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𝛿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m:oMathPara>
                </a14:m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𝜽</m:t>
                        </m:r>
                      </m:e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pt-BR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pt-BR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pt-BR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pt-BR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pt-BR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(2</m:t>
                            </m:r>
                            <m:r>
                              <a:rPr lang="pt-BR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pt-BR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+1)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pt-BR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(2</m:t>
                            </m:r>
                            <m:r>
                              <a:rPr lang="pt-BR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pt-BR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+2)</m:t>
                            </m:r>
                          </m:sup>
                        </m:sSup>
                      </m:den>
                    </m:f>
                    <m:r>
                      <a:rPr lang="pt-BR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6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pt-BR" sz="36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pt-BR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pt-BR" sz="3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pt-BR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79" y="838200"/>
                <a:ext cx="7568821" cy="3158365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1988024" y="3975583"/>
                <a:ext cx="6470176" cy="2167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e>
                            <m:sub>
                              <m:r>
                                <a:rPr lang="pt-BR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sub>
                          </m:sSub>
                          <m:r>
                            <a:rPr lang="pt-B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pt-B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  <m:r>
                            <a:rPr lang="pt-B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  <m:r>
                                <a:rPr lang="pt-BR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pt-BR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pt-B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pt-BR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pt-BR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pt-BR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e>
                          </m:d>
                          <m:r>
                            <a:rPr lang="pt-B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  <m:r>
                            <a:rPr lang="pt-B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  <m:r>
                                <a:rPr lang="pt-BR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pt-BR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pt-B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pt-BR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pt-BR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pt-BR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pt-BR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deg>
                                <m:e>
                                  <m:r>
                                    <a:rPr lang="pt-BR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pt-BR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pt-BR" sz="20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</m:d>
                      <m:r>
                        <a:rPr lang="pt-BR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e>
                            <m:sub>
                              <m:r>
                                <a:rPr lang="pt-BR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sub>
                          </m:sSub>
                          <m:r>
                            <a:rPr lang="pt-B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pt-B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  <m:r>
                            <a:rPr lang="pt-B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  <m:r>
                                <a:rPr lang="pt-BR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pt-BR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sub>
                          </m:sSub>
                          <m:r>
                            <a:rPr lang="pt-B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pt-BR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pt-BR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pt-BR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e>
                          </m:d>
                          <m:r>
                            <a:rPr lang="pt-B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  <m:r>
                            <a:rPr lang="pt-B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  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pt-BR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𝒔</m:t>
                              </m:r>
                            </m:sub>
                          </m:sSub>
                          <m:r>
                            <a:rPr lang="pt-B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pt-BR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pt-BR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pt-BR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pt-BR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deg>
                                <m:e>
                                  <m:r>
                                    <a:rPr lang="pt-BR" sz="2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pt-BR" sz="2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pt-BR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e>
                      </m:d>
                      <m:r>
                        <a:rPr lang="pt-BR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pt-BR" sz="20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e>
                          <m:sub>
                            <m:r>
                              <a:rPr lang="pt-BR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sub>
                        </m:sSub>
                        <m:r>
                          <a:rPr lang="pt-BR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pt-BR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  <m:r>
                          <a:rPr lang="pt-BR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pt-BR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pt-BR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sub>
                        </m:sSub>
                        <m:r>
                          <a:rPr lang="pt-BR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pt-BR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pt-BR" sz="2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pt-BR" sz="2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den>
                            </m:f>
                          </m:e>
                        </m:d>
                        <m:r>
                          <a:rPr lang="pt-BR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  <m:r>
                          <a:rPr lang="pt-BR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    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pt-BR" sz="20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pt-BR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sub>
                        </m:sSub>
                        <m:r>
                          <a:rPr lang="pt-BR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pt-BR" sz="2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pt-BR" sz="2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pt-BR" sz="2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pt-BR" sz="2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deg>
                              <m:e>
                                <m:r>
                                  <a:rPr lang="pt-BR" sz="2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pt-BR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pt-BR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024" y="3975583"/>
                <a:ext cx="6470176" cy="2167709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55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41116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Arial Black" panose="020B0A04020102020204" pitchFamily="34" charset="0"/>
              </a:rPr>
              <a:t>Area densities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152400" y="6356349"/>
            <a:ext cx="2895600" cy="365125"/>
          </a:xfrm>
        </p:spPr>
        <p:txBody>
          <a:bodyPr/>
          <a:lstStyle/>
          <a:p>
            <a:r>
              <a:rPr lang="pt-BR" dirty="0">
                <a:latin typeface="Arial Black" panose="020B0A04020102020204" pitchFamily="34" charset="0"/>
              </a:rPr>
              <a:t>Geometria Amostral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609600" cy="365125"/>
          </a:xfrm>
        </p:spPr>
        <p:txBody>
          <a:bodyPr/>
          <a:lstStyle/>
          <a:p>
            <a:fld id="{EC88CDFE-F857-48F9-9084-EE5536F7B2BC}" type="slidenum">
              <a:rPr lang="pt-BR" smtClean="0"/>
              <a:pPr/>
              <a:t>15</a:t>
            </a:fld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09600" y="1295400"/>
                <a:ext cx="8026021" cy="4931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+.5)</m:t>
                                  </m:r>
                                </m:sup>
                              </m:sSup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(2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+1.5)</m:t>
                              </m:r>
                            </m:sup>
                          </m:sSup>
                        </m:den>
                      </m:f>
                      <m:r>
                        <a:rPr lang="pt-BR" sz="28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𝑸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pt-BR" sz="28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pt-BR" sz="2800" b="0" i="1" baseline="30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pt-BR" sz="2800" b="0" i="1" baseline="30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𝑳</m:t>
                          </m:r>
                        </m:e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</m:d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+.5)</m:t>
                                  </m:r>
                                </m:sup>
                              </m:sSup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(2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𝑳</m:t>
                              </m:r>
                            </m:e>
                            <m:sup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+1.5)</m:t>
                              </m:r>
                            </m:sup>
                          </m:sSup>
                        </m:den>
                      </m:f>
                      <m:r>
                        <a:rPr lang="pt-BR" sz="2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𝑳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pt-BR" sz="2800" b="0" i="1" baseline="300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2800" baseline="30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2800" baseline="30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𝑨</m:t>
                        </m:r>
                      </m:e>
                      <m:e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pt-BR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pt-BR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pt-BR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pt-BR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pt-BR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pt-BR" sz="3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pt-BR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+.5)</m:t>
                                </m:r>
                              </m:sup>
                            </m:sSup>
                            <m:r>
                              <a:rPr lang="pt-BR" sz="32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pt-BR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(2</m:t>
                            </m:r>
                            <m:r>
                              <a:rPr lang="pt-BR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pt-BR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+1)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32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pt-BR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BR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pt-BR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pt-BR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+1)</m:t>
                            </m:r>
                          </m:sup>
                        </m:sSup>
                      </m:den>
                    </m:f>
                    <m:r>
                      <a:rPr lang="pt-BR" sz="3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2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pt-BR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pt-BR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pt-BR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pt-BR" sz="3200" b="0" i="1" baseline="300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pt-BR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pt-B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95400"/>
                <a:ext cx="8026021" cy="49312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727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4C027D-36B0-4A80-A0C2-35847F61D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pt-BR" sz="2700" dirty="0">
                <a:solidFill>
                  <a:srgbClr val="FF0000"/>
                </a:solidFill>
                <a:latin typeface="Arial Black" panose="020B0A04020102020204" pitchFamily="34" charset="0"/>
              </a:rPr>
              <a:t>Gráficos das densidades das áreas</a:t>
            </a:r>
            <a:br>
              <a:rPr lang="pt-BR" u="sng" dirty="0"/>
            </a:br>
            <a:endParaRPr lang="en-US" u="sng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CFE68E-3153-401C-AEE2-E859FC507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42784E-674C-4AE0-8512-7730CAB72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16</a:t>
            </a:fld>
            <a:endParaRPr lang="pt-BR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5D139947-C3A7-496B-8864-2BCA6F2C0F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816726"/>
              </p:ext>
            </p:extLst>
          </p:nvPr>
        </p:nvGraphicFramePr>
        <p:xfrm>
          <a:off x="898957" y="952500"/>
          <a:ext cx="3276600" cy="2264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Worksheet" r:id="rId3" imgW="4562324" imgH="3152724" progId="Excel.Sheet.12">
                  <p:embed/>
                </p:oleObj>
              </mc:Choice>
              <mc:Fallback>
                <p:oleObj name="Worksheet" r:id="rId3" imgW="4562324" imgH="31527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8957" y="952500"/>
                        <a:ext cx="3276600" cy="2264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8EC092B2-4404-442E-A37D-4788934EB9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170592"/>
              </p:ext>
            </p:extLst>
          </p:nvPr>
        </p:nvGraphicFramePr>
        <p:xfrm>
          <a:off x="4648021" y="980933"/>
          <a:ext cx="4069486" cy="2235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Worksheet" r:id="rId5" imgW="4572009" imgH="3114668" progId="Excel.Sheet.12">
                  <p:embed/>
                </p:oleObj>
              </mc:Choice>
              <mc:Fallback>
                <p:oleObj name="Worksheet" r:id="rId5" imgW="4572009" imgH="31146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8021" y="980933"/>
                        <a:ext cx="4069486" cy="2235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E6C17CF7-2EBE-4BBE-9B38-5CDC3796EC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378890"/>
              </p:ext>
            </p:extLst>
          </p:nvPr>
        </p:nvGraphicFramePr>
        <p:xfrm>
          <a:off x="2331403" y="3495909"/>
          <a:ext cx="4343400" cy="260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Worksheet" r:id="rId7" imgW="4562324" imgH="3152724" progId="Excel.Sheet.12">
                  <p:embed/>
                </p:oleObj>
              </mc:Choice>
              <mc:Fallback>
                <p:oleObj name="Worksheet" r:id="rId7" imgW="4562324" imgH="31527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31403" y="3495909"/>
                        <a:ext cx="4343400" cy="260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8985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b="1" dirty="0"/>
              <a:t>Esclerose Múltipla 1</a:t>
            </a:r>
            <a:endParaRPr lang="en-US" sz="2400" b="1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5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087" y="1142999"/>
            <a:ext cx="3922713" cy="312420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40105" y="4800600"/>
            <a:ext cx="2290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Figura 1 </a:t>
            </a:r>
            <a:r>
              <a:rPr lang="pt-BR" dirty="0"/>
              <a:t>- Processo de </a:t>
            </a:r>
          </a:p>
          <a:p>
            <a:pPr algn="ctr"/>
            <a:r>
              <a:rPr lang="pt-BR" dirty="0" err="1"/>
              <a:t>desmielinização</a:t>
            </a:r>
            <a:endParaRPr lang="pt-BR" dirty="0"/>
          </a:p>
          <a:p>
            <a:endParaRPr lang="en-US" dirty="0"/>
          </a:p>
        </p:txBody>
      </p:sp>
      <p:pic>
        <p:nvPicPr>
          <p:cNvPr id="7" name="image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1143000"/>
            <a:ext cx="3429000" cy="336173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257800" y="5105400"/>
            <a:ext cx="3080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Figura 2 </a:t>
            </a:r>
            <a:r>
              <a:rPr lang="pt-BR" dirty="0"/>
              <a:t>– Plataforma utilizada </a:t>
            </a:r>
          </a:p>
          <a:p>
            <a:pPr algn="ctr"/>
            <a:r>
              <a:rPr lang="pt-BR" dirty="0"/>
              <a:t>nos testes de PDC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844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1125" y="381000"/>
            <a:ext cx="1526275" cy="533400"/>
          </a:xfrm>
        </p:spPr>
        <p:txBody>
          <a:bodyPr>
            <a:normAutofit fontScale="90000"/>
          </a:bodyPr>
          <a:lstStyle/>
          <a:p>
            <a:r>
              <a:rPr lang="pt-BR" sz="2400" b="1" dirty="0"/>
              <a:t>Esclerose Múltipla 2</a:t>
            </a:r>
            <a:endParaRPr lang="en-US" sz="240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6" name="image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1524000"/>
            <a:ext cx="6781801" cy="44196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200400" y="914400"/>
            <a:ext cx="3967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Figura 3 </a:t>
            </a:r>
            <a:r>
              <a:rPr lang="pt-BR" dirty="0"/>
              <a:t>- Condições aplicadas no exame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99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62200" cy="639762"/>
          </a:xfrm>
        </p:spPr>
        <p:txBody>
          <a:bodyPr>
            <a:noAutofit/>
          </a:bodyPr>
          <a:lstStyle/>
          <a:p>
            <a:r>
              <a:rPr lang="pt-BR" sz="2400" dirty="0"/>
              <a:t>Esclerose Múltipla 3:</a:t>
            </a:r>
            <a:endParaRPr lang="en-US" sz="240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5" name="image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417638"/>
            <a:ext cx="7848600" cy="460216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151496" y="771307"/>
            <a:ext cx="3968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Figura 4 </a:t>
            </a:r>
            <a:r>
              <a:rPr lang="pt-BR" dirty="0"/>
              <a:t>– Classificação de incapacidade </a:t>
            </a:r>
          </a:p>
          <a:p>
            <a:pPr algn="ctr"/>
            <a:r>
              <a:rPr lang="pt-BR" dirty="0"/>
              <a:t>dos pacientes através da EDSS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060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48130" name="Picture 2" descr="https://images-na.ssl-images-amazon.com/images/I/41Gh7VDPhDL._SX328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3352800" cy="5069841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657600" y="381000"/>
            <a:ext cx="4860048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De:</a:t>
            </a:r>
            <a:r>
              <a:rPr lang="en-US" dirty="0"/>
              <a:t> David Cox &lt;</a:t>
            </a:r>
            <a:r>
              <a:rPr lang="en-US" dirty="0">
                <a:hlinkClick r:id="rId3"/>
              </a:rPr>
              <a:t>david.cox@nuffield.ox.ac.uk</a:t>
            </a:r>
            <a:r>
              <a:rPr lang="en-US" dirty="0"/>
              <a:t>&gt;</a:t>
            </a:r>
            <a:br>
              <a:rPr lang="en-US" dirty="0"/>
            </a:br>
            <a:r>
              <a:rPr lang="en-US" b="1" dirty="0"/>
              <a:t>Data:</a:t>
            </a:r>
            <a:r>
              <a:rPr lang="en-US" dirty="0"/>
              <a:t> 12 de </a:t>
            </a:r>
            <a:r>
              <a:rPr lang="en-US" dirty="0" err="1"/>
              <a:t>maio</a:t>
            </a:r>
            <a:r>
              <a:rPr lang="en-US" dirty="0"/>
              <a:t> de 2017 06:56:57 BRT</a:t>
            </a:r>
            <a:br>
              <a:rPr lang="en-US" dirty="0"/>
            </a:br>
            <a:r>
              <a:rPr lang="en-US" b="1" dirty="0"/>
              <a:t>Para:</a:t>
            </a:r>
            <a:r>
              <a:rPr lang="en-US" dirty="0"/>
              <a:t> </a:t>
            </a:r>
            <a:r>
              <a:rPr lang="en-US" dirty="0" err="1"/>
              <a:t>Basilio</a:t>
            </a:r>
            <a:r>
              <a:rPr lang="en-US" dirty="0"/>
              <a:t> de </a:t>
            </a:r>
            <a:r>
              <a:rPr lang="en-US" dirty="0" err="1"/>
              <a:t>Bragança</a:t>
            </a:r>
            <a:r>
              <a:rPr lang="en-US" dirty="0"/>
              <a:t> Pereira </a:t>
            </a:r>
          </a:p>
          <a:p>
            <a:r>
              <a:rPr lang="en-US" dirty="0"/>
              <a:t>(</a:t>
            </a:r>
            <a:r>
              <a:rPr lang="en-US" dirty="0">
                <a:hlinkClick r:id="rId4"/>
              </a:rPr>
              <a:t>basilio@hucff.ufrj.br</a:t>
            </a:r>
            <a:r>
              <a:rPr lang="en-US" dirty="0"/>
              <a:t>) &lt;</a:t>
            </a:r>
            <a:r>
              <a:rPr lang="en-US" dirty="0">
                <a:hlinkClick r:id="rId4"/>
              </a:rPr>
              <a:t>basilio@hucff.ufrj.br</a:t>
            </a:r>
            <a:r>
              <a:rPr lang="en-US" dirty="0"/>
              <a:t>&gt;</a:t>
            </a:r>
            <a:br>
              <a:rPr lang="en-US" dirty="0"/>
            </a:br>
            <a:r>
              <a:rPr lang="en-US" b="1" dirty="0" err="1"/>
              <a:t>Assunto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en-US" b="1" dirty="0"/>
              <a:t>your book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Dear </a:t>
            </a:r>
            <a:r>
              <a:rPr lang="en-US" b="1" dirty="0" err="1">
                <a:solidFill>
                  <a:srgbClr val="FF0000"/>
                </a:solidFill>
              </a:rPr>
              <a:t>Basilio</a:t>
            </a:r>
            <a:r>
              <a:rPr lang="en-US" b="1" dirty="0">
                <a:solidFill>
                  <a:srgbClr val="FF0000"/>
                </a:solidFill>
              </a:rPr>
              <a:t>, I have just received the copy of </a:t>
            </a:r>
          </a:p>
          <a:p>
            <a:r>
              <a:rPr lang="en-US" b="1" dirty="0">
                <a:solidFill>
                  <a:srgbClr val="FF0000"/>
                </a:solidFill>
              </a:rPr>
              <a:t>your book. Very warm congratulations on it. </a:t>
            </a:r>
          </a:p>
          <a:p>
            <a:r>
              <a:rPr lang="en-US" b="1" dirty="0">
                <a:solidFill>
                  <a:srgbClr val="FF0000"/>
                </a:solidFill>
              </a:rPr>
              <a:t>It is great to have such a comprehensive account </a:t>
            </a:r>
          </a:p>
          <a:p>
            <a:r>
              <a:rPr lang="en-US" b="1" dirty="0">
                <a:solidFill>
                  <a:srgbClr val="FF0000"/>
                </a:solidFill>
              </a:rPr>
              <a:t>of this topic. </a:t>
            </a:r>
          </a:p>
          <a:p>
            <a:r>
              <a:rPr lang="en-US" b="1" dirty="0"/>
              <a:t>It is good to have the Bayesian and non-Bayesian </a:t>
            </a:r>
          </a:p>
          <a:p>
            <a:r>
              <a:rPr lang="en-US" b="1" dirty="0"/>
              <a:t>approaches both so well presented. I deeply </a:t>
            </a:r>
          </a:p>
          <a:p>
            <a:r>
              <a:rPr lang="en-US" b="1" dirty="0"/>
              <a:t>appreciate your kind remarks and the </a:t>
            </a:r>
          </a:p>
          <a:p>
            <a:r>
              <a:rPr lang="en-US" b="1" dirty="0"/>
              <a:t>dedication. </a:t>
            </a:r>
          </a:p>
          <a:p>
            <a:r>
              <a:rPr lang="en-US" b="1" dirty="0">
                <a:solidFill>
                  <a:srgbClr val="FF0000"/>
                </a:solidFill>
              </a:rPr>
              <a:t>For me the years at Imperial College </a:t>
            </a:r>
          </a:p>
          <a:p>
            <a:r>
              <a:rPr lang="en-US" b="1" dirty="0">
                <a:solidFill>
                  <a:srgbClr val="FF0000"/>
                </a:solidFill>
              </a:rPr>
              <a:t>were wonderful ones, good  colleagues, </a:t>
            </a:r>
          </a:p>
          <a:p>
            <a:r>
              <a:rPr lang="en-US" b="1" dirty="0">
                <a:solidFill>
                  <a:srgbClr val="FF0000"/>
                </a:solidFill>
              </a:rPr>
              <a:t>outstanding doctoral students from so many </a:t>
            </a:r>
          </a:p>
          <a:p>
            <a:r>
              <a:rPr lang="en-US" b="1" dirty="0">
                <a:solidFill>
                  <a:srgbClr val="FF0000"/>
                </a:solidFill>
              </a:rPr>
              <a:t>countries and visitors too</a:t>
            </a:r>
          </a:p>
          <a:p>
            <a:r>
              <a:rPr lang="en-US" dirty="0"/>
              <a:t> Best wishes</a:t>
            </a:r>
          </a:p>
          <a:p>
            <a:r>
              <a:rPr lang="en-US" dirty="0"/>
              <a:t>David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1981200" cy="1020762"/>
          </a:xfrm>
        </p:spPr>
        <p:txBody>
          <a:bodyPr>
            <a:noAutofit/>
          </a:bodyPr>
          <a:lstStyle/>
          <a:p>
            <a:r>
              <a:rPr lang="pt-BR" sz="3200" b="1" dirty="0"/>
              <a:t>Esclerose Múltipla 4</a:t>
            </a:r>
            <a:endParaRPr lang="en-US" sz="3200" b="1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9060" y="600051"/>
            <a:ext cx="3932940" cy="192584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075171" y="1200827"/>
            <a:ext cx="25267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Figura 5 </a:t>
            </a:r>
            <a:r>
              <a:rPr lang="pt-BR" dirty="0"/>
              <a:t>- Construção do </a:t>
            </a:r>
          </a:p>
          <a:p>
            <a:pPr algn="ctr"/>
            <a:r>
              <a:rPr lang="pt-BR" i="1" dirty="0" err="1"/>
              <a:t>convex</a:t>
            </a:r>
            <a:r>
              <a:rPr lang="pt-BR" i="1" dirty="0"/>
              <a:t> </a:t>
            </a:r>
            <a:r>
              <a:rPr lang="pt-BR" i="1" dirty="0" err="1"/>
              <a:t>hull</a:t>
            </a:r>
            <a:r>
              <a:rPr lang="pt-BR" i="1" dirty="0"/>
              <a:t> </a:t>
            </a:r>
            <a:r>
              <a:rPr lang="pt-BR" dirty="0"/>
              <a:t>para uma </a:t>
            </a:r>
          </a:p>
          <a:p>
            <a:pPr algn="ctr"/>
            <a:r>
              <a:rPr lang="pt-BR" dirty="0"/>
              <a:t>trajetória</a:t>
            </a:r>
            <a:endParaRPr lang="en-US" dirty="0"/>
          </a:p>
          <a:p>
            <a:endParaRPr lang="en-US" dirty="0"/>
          </a:p>
        </p:txBody>
      </p:sp>
      <p:pic>
        <p:nvPicPr>
          <p:cNvPr id="11" name="image8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" y="2743201"/>
            <a:ext cx="7543800" cy="392118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95618" y="2203337"/>
            <a:ext cx="47573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Figura 7 </a:t>
            </a:r>
            <a:r>
              <a:rPr lang="pt-BR" sz="1600" dirty="0"/>
              <a:t>- Exame </a:t>
            </a:r>
            <a:r>
              <a:rPr lang="pt-BR" sz="1600" dirty="0" err="1"/>
              <a:t>posturo</a:t>
            </a:r>
            <a:r>
              <a:rPr lang="pt-BR" sz="1600" dirty="0"/>
              <a:t>-gráfico de um paciente</a:t>
            </a:r>
            <a:r>
              <a:rPr lang="en-US" sz="1600" dirty="0"/>
              <a:t> </a:t>
            </a:r>
            <a:r>
              <a:rPr lang="pt-BR" sz="1600" dirty="0"/>
              <a:t>do </a:t>
            </a:r>
          </a:p>
          <a:p>
            <a:r>
              <a:rPr lang="pt-BR" sz="1600" dirty="0" err="1"/>
              <a:t>GSem</a:t>
            </a:r>
            <a:r>
              <a:rPr lang="pt-BR" sz="1600" dirty="0"/>
              <a:t> e um paciente do </a:t>
            </a:r>
            <a:r>
              <a:rPr lang="pt-BR" sz="1600" dirty="0" err="1"/>
              <a:t>GQueixa</a:t>
            </a:r>
            <a:r>
              <a:rPr lang="pt-BR" sz="1600" dirty="0"/>
              <a:t> utilizando a elipse.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62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487362"/>
          </a:xfrm>
        </p:spPr>
        <p:txBody>
          <a:bodyPr>
            <a:normAutofit fontScale="90000"/>
          </a:bodyPr>
          <a:lstStyle/>
          <a:p>
            <a:r>
              <a:rPr lang="pt-BR" sz="3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Nosso futuro neste problema: Sugestão</a:t>
            </a:r>
            <a:endParaRPr lang="en-US" sz="32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00741"/>
            <a:ext cx="8229600" cy="533400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Temos aqui um plano com os pontos de maior peso 	quando a máquina está trabalhando.</a:t>
            </a:r>
          </a:p>
          <a:p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a análise estatística consideramos a área das 	menores elipses ajustadas. Os interessados 	aprovaram nossas análises.  </a:t>
            </a:r>
          </a:p>
          <a:p>
            <a:r>
              <a:rPr lang="pt-BR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um análise mais interessante gostaríamos de 	procurar pelo melhor modelo que pudesse se 	aproximar da geração dos dados.</a:t>
            </a:r>
          </a:p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Mostraremos a seguir como uma composição de distribuições de Laplace poderia nos ajudar a ter uma boa análise estatística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792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4098" name="Picture 2" descr="Probability density plots of Laplace distribu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905000" y="571500"/>
            <a:ext cx="235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Distribuição de Laplace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75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639762"/>
          </a:xfrm>
        </p:spPr>
        <p:txBody>
          <a:bodyPr>
            <a:normAutofit fontScale="90000"/>
          </a:bodyPr>
          <a:lstStyle/>
          <a:p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Densidade com média zero e parâmetro </a:t>
            </a:r>
            <a:r>
              <a:rPr lang="pt-BR" sz="2000" b="1" i="1" dirty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endParaRPr lang="en-US" sz="2000" b="1" i="1" dirty="0">
              <a:solidFill>
                <a:schemeClr val="accent6">
                  <a:lumMod val="50000"/>
                </a:schemeClr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23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838200" y="838200"/>
                <a:ext cx="7315199" cy="52172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B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e>
                      </m:d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den>
                              </m:f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𝑒𝑥𝑝</m:t>
                              </m:r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  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den>
                              </m:f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𝑒𝑥𝑝</m:t>
                              </m:r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1005840"/>
                <a:endParaRPr lang="pt-BR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05840"/>
                <a:r>
                  <a:rPr lang="pt-BR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Nossa nova proposta é tentar definir para 3 parâmetros </a:t>
                </a:r>
              </a:p>
              <a:p>
                <a:endParaRPr lang="pt-BR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pt-BR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pt-BR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  <m:r>
                            <a:rPr lang="pt-BR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r>
                            <a:rPr lang="pt-BR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</m:d>
                      <m:r>
                        <a:rPr lang="pt-BR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pt-BR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pt-BR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pt-BR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den>
                              </m:f>
                              <m:r>
                                <a:rPr lang="pt-BR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𝒆𝒙𝒑</m:t>
                              </m:r>
                              <m:d>
                                <m:dPr>
                                  <m:ctrlPr>
                                    <a:rPr lang="pt-BR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pt-BR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pt-BR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𝜷</m:t>
                                      </m:r>
                                      <m:r>
                                        <a:rPr lang="pt-BR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t-BR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  </m:t>
                              </m:r>
                              <m:r>
                                <a:rPr lang="pt-BR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pt-BR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pt-BR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pt-BR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pt-BR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pt-BR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pt-BR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pt-BR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pt-BR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pt-BR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pt-BR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𝝆</m:t>
                                  </m:r>
                                </m:den>
                              </m:f>
                              <m:r>
                                <a:rPr lang="pt-BR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𝒆𝒙𝒑</m:t>
                              </m:r>
                              <m:r>
                                <a:rPr lang="pt-BR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pt-BR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pt-BR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pt-BR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pt-BR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pt-BR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𝝆</m:t>
                                      </m:r>
                                      <m:r>
                                        <a:rPr lang="pt-BR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t-BR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pt-BR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pt-BR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pt-BR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38200"/>
                <a:ext cx="7315199" cy="521726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16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67000" cy="639762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Cobrindo o plano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24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609600" y="1066800"/>
                <a:ext cx="7924799" cy="4616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Consideremos 3 variáveis aleatórias </a:t>
                </a:r>
              </a:p>
              <a:p>
                <a:r>
                  <a:rPr lang="pt-B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independentes e com distribuição de </a:t>
                </a:r>
              </a:p>
              <a:p>
                <a:r>
                  <a:rPr lang="pt-B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Laplace Padrão (poderão ser a modificada)</a:t>
                </a:r>
              </a:p>
              <a:p>
                <a:endParaRPr lang="en-US" sz="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pt-BR" sz="3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 Y e Z</a:t>
                </a:r>
              </a:p>
              <a:p>
                <a:pPr algn="ctr"/>
                <a:endParaRPr lang="en-US" sz="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  <a:p>
                <a:r>
                  <a:rPr lang="pt-BR" dirty="0"/>
                  <a:t>Suponhamos que </a:t>
                </a:r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pt-BR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𝐿𝑎𝑝</m:t>
                          </m:r>
                          <m:d>
                            <m:dPr>
                              <m:ctrlPr>
                                <a:rPr lang="pt-B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0;</m:t>
                              </m:r>
                              <m:r>
                                <a:rPr lang="pt-B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  </m:t>
                          </m:r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𝐿𝑎𝑝</m:t>
                      </m:r>
                      <m:d>
                        <m:d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0;</m:t>
                          </m:r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</m:t>
                      </m:r>
                    </m:oMath>
                  </m:oMathPara>
                </a14:m>
                <a:endParaRPr lang="pt-BR" sz="3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&amp;     </m:t>
                      </m:r>
                    </m:oMath>
                  </m:oMathPara>
                </a14:m>
                <a:endParaRPr lang="pt-BR" sz="3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𝐿𝑎𝑝</m:t>
                      </m:r>
                      <m:d>
                        <m:dPr>
                          <m:ctrlP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0;</m:t>
                          </m:r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66800"/>
                <a:ext cx="7924799" cy="4616648"/>
              </a:xfrm>
              <a:prstGeom prst="rect">
                <a:avLst/>
              </a:prstGeom>
              <a:blipFill>
                <a:blip r:embed="rId2" cstate="print"/>
                <a:stretch>
                  <a:fillRect l="-1923" t="-1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89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67000" cy="639762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Cobrindo o plano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457200" y="1066800"/>
                <a:ext cx="8229599" cy="5093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Estas darão origem as variáveis de geração dos modelos</a:t>
                </a:r>
              </a:p>
              <a:p>
                <a:endParaRPr lang="pt-BR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pt-BR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Modelo 1:  </a:t>
                </a:r>
                <a14:m>
                  <m:oMath xmlns:m="http://schemas.openxmlformats.org/officeDocument/2006/math">
                    <m:r>
                      <a:rPr lang="pt-BR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pt-BR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pt-BR" sz="20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t-BR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</m:oMath>
                </a14:m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e   </a:t>
                </a:r>
                <a14:m>
                  <m:oMath xmlns:m="http://schemas.openxmlformats.org/officeDocument/2006/math">
                    <m:r>
                      <a:rPr lang="pt-BR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pt-BR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pt-BR" sz="20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pt-B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       </a:t>
                </a:r>
                <a:r>
                  <a:rPr lang="pt-BR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quando </a:t>
                </a:r>
                <a:r>
                  <a:rPr lang="pt-BR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</a:t>
                </a:r>
                <a:r>
                  <a:rPr lang="pt-BR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(U,V)&gt;0</a:t>
                </a:r>
              </a:p>
              <a:p>
                <a:endParaRPr lang="pt-BR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pt-BR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Modelo 2: </a:t>
                </a:r>
                <a14:m>
                  <m:oMath xmlns:m="http://schemas.openxmlformats.org/officeDocument/2006/math">
                    <m:r>
                      <a:rPr lang="pt-BR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pt-BR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pt-BR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pt-BR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  <m:r>
                          <a:rPr lang="pt-BR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pt-BR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sz="20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pt-B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</a:t>
                </a:r>
                <a:r>
                  <a:rPr lang="pt-B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pt-BR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pt-BR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pt-BR" sz="20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pt-BR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quando Var(U)&gt;Var(V)</a:t>
                </a:r>
                <a:r>
                  <a:rPr lang="pt-B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endParaRPr lang="pt-BR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pt-BR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Modelo 3: </a:t>
                </a:r>
                <a14:m>
                  <m:oMath xmlns:m="http://schemas.openxmlformats.org/officeDocument/2006/math">
                    <m:r>
                      <a:rPr lang="pt-BR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pt-BR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pt-BR" sz="2000" i="1" dirty="0" err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  e   </a:t>
                </a:r>
                <a14:m>
                  <m:oMath xmlns:m="http://schemas.openxmlformats.org/officeDocument/2006/math">
                    <m:r>
                      <a:rPr lang="pt-BR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pt-BR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pt-BR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</m:oMath>
                </a14:m>
                <a:r>
                  <a:rPr lang="pt-BR" sz="20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pt-BR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quando </a:t>
                </a:r>
                <a:r>
                  <a:rPr lang="pt-BR" sz="20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</a:t>
                </a:r>
                <a:r>
                  <a:rPr lang="pt-BR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(U,V)&lt;0</a:t>
                </a:r>
                <a:endParaRPr lang="pt-BR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pt-BR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pt-BR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Modelo 4: </a:t>
                </a:r>
                <a14:m>
                  <m:oMath xmlns:m="http://schemas.openxmlformats.org/officeDocument/2006/math">
                    <m:r>
                      <a:rPr lang="pt-BR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pt-BR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pt-BR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pt-BR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pt-B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</a:t>
                </a:r>
                <a:r>
                  <a:rPr lang="pt-B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pt-BR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pt-BR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  <m:r>
                          <a:rPr lang="pt-BR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pt-BR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pt-BR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pt-BR" sz="2000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quando Var(U)&lt;Var(V)</a:t>
                </a:r>
              </a:p>
              <a:p>
                <a:pPr algn="ctr"/>
                <a:endParaRPr lang="en-US" sz="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66800"/>
                <a:ext cx="8229599" cy="5093702"/>
              </a:xfrm>
              <a:prstGeom prst="rect">
                <a:avLst/>
              </a:prstGeom>
              <a:blipFill>
                <a:blip r:embed="rId2" cstate="print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766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913706" y="0"/>
            <a:ext cx="3314178" cy="639762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 1 </a:t>
            </a:r>
            <a:r>
              <a:rPr lang="pt-B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pt-B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positiva)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526" y="909000"/>
            <a:ext cx="2520000" cy="2520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7535" y="907263"/>
            <a:ext cx="2525335" cy="2520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0518" y="914277"/>
            <a:ext cx="2525335" cy="2520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3805" y="3831882"/>
            <a:ext cx="2525335" cy="2520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07535" y="3833719"/>
            <a:ext cx="2525335" cy="2520000"/>
          </a:xfrm>
          <a:prstGeom prst="rect">
            <a:avLst/>
          </a:prstGeom>
        </p:spPr>
      </p:pic>
      <p:pic>
        <p:nvPicPr>
          <p:cNvPr id="11" name="Imagem 10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66800" y="3826517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4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703212" y="0"/>
            <a:ext cx="3733800" cy="639762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 2</a:t>
            </a:r>
            <a:b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(rotação 45º no Modelo 1)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906" y="914400"/>
            <a:ext cx="2520000" cy="2520000"/>
          </a:xfrm>
          <a:prstGeom prst="rect">
            <a:avLst/>
          </a:prstGeom>
        </p:spPr>
      </p:pic>
      <p:pic>
        <p:nvPicPr>
          <p:cNvPr id="8" name="Imagem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3759" y="914400"/>
            <a:ext cx="2520000" cy="2520000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66800" y="914400"/>
            <a:ext cx="2520000" cy="2520000"/>
          </a:xfrm>
          <a:prstGeom prst="rect">
            <a:avLst/>
          </a:prstGeom>
        </p:spPr>
      </p:pic>
      <p:pic>
        <p:nvPicPr>
          <p:cNvPr id="10" name="Imagem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5306" y="3831882"/>
            <a:ext cx="2520000" cy="2520000"/>
          </a:xfrm>
          <a:prstGeom prst="rect">
            <a:avLst/>
          </a:prstGeom>
        </p:spPr>
      </p:pic>
      <p:pic>
        <p:nvPicPr>
          <p:cNvPr id="11" name="Imagem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12812" y="3828106"/>
            <a:ext cx="2520000" cy="2520000"/>
          </a:xfrm>
          <a:prstGeom prst="rect">
            <a:avLst/>
          </a:prstGeom>
        </p:spPr>
      </p:pic>
      <p:pic>
        <p:nvPicPr>
          <p:cNvPr id="12" name="Imagem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69800" y="3826758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51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913706" y="0"/>
            <a:ext cx="3314178" cy="639762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 3 </a:t>
            </a:r>
            <a:r>
              <a:rPr lang="pt-B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pt-B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negativa)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7535" y="3833383"/>
            <a:ext cx="2525335" cy="2520000"/>
          </a:xfrm>
          <a:prstGeom prst="rect">
            <a:avLst/>
          </a:prstGeom>
        </p:spPr>
      </p:pic>
      <p:pic>
        <p:nvPicPr>
          <p:cNvPr id="21" name="Imagem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906" y="914400"/>
            <a:ext cx="2520000" cy="2520000"/>
          </a:xfrm>
          <a:prstGeom prst="rect">
            <a:avLst/>
          </a:prstGeom>
        </p:spPr>
      </p:pic>
      <p:pic>
        <p:nvPicPr>
          <p:cNvPr id="22" name="Imagem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20241" y="914400"/>
            <a:ext cx="2520000" cy="2520000"/>
          </a:xfrm>
          <a:prstGeom prst="rect">
            <a:avLst/>
          </a:prstGeom>
        </p:spPr>
      </p:pic>
      <p:pic>
        <p:nvPicPr>
          <p:cNvPr id="24" name="Imagem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66800" y="914400"/>
            <a:ext cx="2520000" cy="2520000"/>
          </a:xfrm>
          <a:prstGeom prst="rect">
            <a:avLst/>
          </a:prstGeom>
        </p:spPr>
      </p:pic>
      <p:pic>
        <p:nvPicPr>
          <p:cNvPr id="28" name="Imagem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5306" y="3831759"/>
            <a:ext cx="2520000" cy="2520000"/>
          </a:xfrm>
          <a:prstGeom prst="rect">
            <a:avLst/>
          </a:prstGeom>
        </p:spPr>
      </p:pic>
      <p:pic>
        <p:nvPicPr>
          <p:cNvPr id="31" name="Imagem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66800" y="3828106"/>
            <a:ext cx="2520000" cy="2520000"/>
          </a:xfrm>
          <a:prstGeom prst="rect">
            <a:avLst/>
          </a:prstGeom>
        </p:spPr>
      </p:pic>
      <p:pic>
        <p:nvPicPr>
          <p:cNvPr id="34" name="Imagem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07536" y="912138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00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5" name="Espaço Reservado para Rodapé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Geometria Amostral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703212" y="0"/>
            <a:ext cx="3733800" cy="639762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 4</a:t>
            </a:r>
            <a:b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(rotação 45º no Modelo 3)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2812" y="3828106"/>
            <a:ext cx="2520000" cy="2520000"/>
          </a:xfrm>
          <a:prstGeom prst="rect">
            <a:avLst/>
          </a:prstGeom>
        </p:spPr>
      </p:pic>
      <p:pic>
        <p:nvPicPr>
          <p:cNvPr id="15" name="Imagem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906" y="914400"/>
            <a:ext cx="2520000" cy="2520000"/>
          </a:xfrm>
          <a:prstGeom prst="rect">
            <a:avLst/>
          </a:prstGeom>
        </p:spPr>
      </p:pic>
      <p:pic>
        <p:nvPicPr>
          <p:cNvPr id="16" name="Imagem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20241" y="914400"/>
            <a:ext cx="2520000" cy="2520000"/>
          </a:xfrm>
          <a:prstGeom prst="rect">
            <a:avLst/>
          </a:prstGeom>
        </p:spPr>
      </p:pic>
      <p:pic>
        <p:nvPicPr>
          <p:cNvPr id="17" name="Imagem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66800" y="914400"/>
            <a:ext cx="2520000" cy="2520000"/>
          </a:xfrm>
          <a:prstGeom prst="rect">
            <a:avLst/>
          </a:prstGeom>
        </p:spPr>
      </p:pic>
      <p:pic>
        <p:nvPicPr>
          <p:cNvPr id="18" name="Imagem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5306" y="3830973"/>
            <a:ext cx="2520000" cy="2520000"/>
          </a:xfrm>
          <a:prstGeom prst="rect">
            <a:avLst/>
          </a:prstGeom>
        </p:spPr>
      </p:pic>
      <p:pic>
        <p:nvPicPr>
          <p:cNvPr id="19" name="Imagem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72200" y="3828106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0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2743200" y="1447800"/>
            <a:ext cx="3810000" cy="3657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4648200" y="762000"/>
            <a:ext cx="0" cy="518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1371600" y="3276600"/>
            <a:ext cx="6324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4800600" y="9906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239000" y="33528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cxnSp>
        <p:nvCxnSpPr>
          <p:cNvPr id="21" name="Conector reto 20"/>
          <p:cNvCxnSpPr/>
          <p:nvPr/>
        </p:nvCxnSpPr>
        <p:spPr>
          <a:xfrm flipH="1" flipV="1">
            <a:off x="3810000" y="2209800"/>
            <a:ext cx="838200" cy="1066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trela de 5 pontas 21"/>
          <p:cNvSpPr/>
          <p:nvPr/>
        </p:nvSpPr>
        <p:spPr>
          <a:xfrm>
            <a:off x="3733800" y="21336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3886200" y="20574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(x;y)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724400" y="3276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(0;0)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3886200" y="2590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>
                <a:solidFill>
                  <a:schemeClr val="tx1"/>
                </a:solidFill>
              </a:rPr>
              <a:pPr/>
              <a:t>3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5" name="Espaço Reservado para Rodapé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Geometria Amostral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828800" y="350520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(-1;0)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6629400" y="2819400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(1;0)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800600" y="5181600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(0;-1)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3886200" y="1066800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(0;1)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429000" y="32004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Symbol" pitchFamily="18" charset="2"/>
              </a:rPr>
              <a:t>c</a:t>
            </a:r>
          </a:p>
        </p:txBody>
      </p:sp>
      <p:cxnSp>
        <p:nvCxnSpPr>
          <p:cNvPr id="28" name="Conector reto 27"/>
          <p:cNvCxnSpPr/>
          <p:nvPr/>
        </p:nvCxnSpPr>
        <p:spPr>
          <a:xfrm flipH="1">
            <a:off x="2743200" y="3276600"/>
            <a:ext cx="190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71600" cy="715962"/>
          </a:xfrm>
        </p:spPr>
        <p:txBody>
          <a:bodyPr>
            <a:normAutofit fontScale="90000"/>
          </a:bodyPr>
          <a:lstStyle/>
          <a:p>
            <a:r>
              <a:rPr lang="pt-B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Algumas propriedades gerais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30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057400" y="274638"/>
                <a:ext cx="4574137" cy="724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Laplace Padrão simétrica em torno de zero</a:t>
                </a:r>
              </a:p>
              <a:p>
                <a:r>
                  <a:rPr lang="pt-BR" dirty="0"/>
                  <a:t>Moda, Média e Mediana = 0; Variância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sup/>
                    </m:sSup>
                  </m:oMath>
                </a14:m>
                <a:endParaRPr lang="en-US" sz="2000" b="1" baseline="300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74638"/>
                <a:ext cx="4574137" cy="724686"/>
              </a:xfrm>
              <a:prstGeom prst="rect">
                <a:avLst/>
              </a:prstGeom>
              <a:blipFill>
                <a:blip r:embed="rId3" cstate="print"/>
                <a:stretch>
                  <a:fillRect l="-1200" t="-4202" b="-1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762000" y="1371600"/>
                <a:ext cx="7620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B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Estimativas dos parâmetros dos modelos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pt-B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Modelo 1:  </a:t>
                </a:r>
                <a:r>
                  <a:rPr lang="pt-BR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e   </a:t>
                </a:r>
                <a:r>
                  <a:rPr lang="pt-BR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371600"/>
                <a:ext cx="7620000" cy="923330"/>
              </a:xfrm>
              <a:prstGeom prst="rect">
                <a:avLst/>
              </a:prstGeom>
              <a:blipFill>
                <a:blip r:embed="rId4" cstate="print"/>
                <a:stretch>
                  <a:fillRect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Objeto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909481"/>
              </p:ext>
            </p:extLst>
          </p:nvPr>
        </p:nvGraphicFramePr>
        <p:xfrm>
          <a:off x="1698625" y="4294188"/>
          <a:ext cx="5748338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" name="Equação" r:id="rId5" imgW="99060000" imgH="5486400" progId="Equation.3">
                  <p:embed/>
                </p:oleObj>
              </mc:Choice>
              <mc:Fallback>
                <p:oleObj name="Equação" r:id="rId5" imgW="99060000" imgH="5486400" progId="Equation.3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4294188"/>
                        <a:ext cx="5748338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329423"/>
              </p:ext>
            </p:extLst>
          </p:nvPr>
        </p:nvGraphicFramePr>
        <p:xfrm>
          <a:off x="2631340" y="2454515"/>
          <a:ext cx="404812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" name="Equação" r:id="rId7" imgW="72542400" imgH="18592800" progId="Equation.3">
                  <p:embed/>
                </p:oleObj>
              </mc:Choice>
              <mc:Fallback>
                <p:oleObj name="Equação" r:id="rId7" imgW="72542400" imgH="18592800" progId="Equation.3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1340" y="2454515"/>
                        <a:ext cx="4048125" cy="104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156994"/>
              </p:ext>
            </p:extLst>
          </p:nvPr>
        </p:nvGraphicFramePr>
        <p:xfrm>
          <a:off x="2066925" y="3405188"/>
          <a:ext cx="5105400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" name="Equação" r:id="rId9" imgW="91440000" imgH="18592800" progId="Equation.3">
                  <p:embed/>
                </p:oleObj>
              </mc:Choice>
              <mc:Fallback>
                <p:oleObj name="Equação" r:id="rId9" imgW="91440000" imgH="18592800" progId="Equation.3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3405188"/>
                        <a:ext cx="5105400" cy="1042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214722"/>
              </p:ext>
            </p:extLst>
          </p:nvPr>
        </p:nvGraphicFramePr>
        <p:xfrm>
          <a:off x="3864768" y="4876560"/>
          <a:ext cx="141446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0" name="Equação" r:id="rId11" imgW="25298400" imgH="10668000" progId="Equation.3">
                  <p:embed/>
                </p:oleObj>
              </mc:Choice>
              <mc:Fallback>
                <p:oleObj name="Equação" r:id="rId11" imgW="25298400" imgH="10668000" progId="Equation.3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4768" y="4876560"/>
                        <a:ext cx="1414463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0" y="847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9" name="Rectangle 33"/>
          <p:cNvSpPr>
            <a:spLocks noChangeArrowheads="1"/>
          </p:cNvSpPr>
          <p:nvPr/>
        </p:nvSpPr>
        <p:spPr bwMode="auto">
          <a:xfrm>
            <a:off x="0" y="1685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0" name="Rectangle 34"/>
          <p:cNvSpPr>
            <a:spLocks noChangeArrowheads="1"/>
          </p:cNvSpPr>
          <p:nvPr/>
        </p:nvSpPr>
        <p:spPr bwMode="auto">
          <a:xfrm>
            <a:off x="83403" y="251960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cxnSp>
        <p:nvCxnSpPr>
          <p:cNvPr id="44" name="Conector reto 43"/>
          <p:cNvCxnSpPr>
            <a:stCxn id="38" idx="1"/>
            <a:endCxn id="38" idx="3"/>
          </p:cNvCxnSpPr>
          <p:nvPr/>
        </p:nvCxnSpPr>
        <p:spPr>
          <a:xfrm>
            <a:off x="0" y="10763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46"/>
          <p:cNvSpPr/>
          <p:nvPr/>
        </p:nvSpPr>
        <p:spPr>
          <a:xfrm>
            <a:off x="457200" y="5853925"/>
            <a:ext cx="2507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Restrição: </a:t>
            </a:r>
            <a:r>
              <a:rPr lang="pt-BR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pt-B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t-BR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&gt; 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9250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31</a:t>
            </a:fld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71600" cy="715962"/>
          </a:xfrm>
        </p:spPr>
        <p:txBody>
          <a:bodyPr>
            <a:normAutofit fontScale="90000"/>
          </a:bodyPr>
          <a:lstStyle/>
          <a:p>
            <a:r>
              <a:rPr lang="pt-B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Algumas propriedades gerais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Rodapé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Geometria Amostral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057400" y="274638"/>
                <a:ext cx="4574137" cy="724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Laplace Padrão simétrica em torno de zero</a:t>
                </a:r>
              </a:p>
              <a:p>
                <a:r>
                  <a:rPr lang="pt-BR" dirty="0"/>
                  <a:t>Moda, Média e Mediana = 0; Variância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sup/>
                    </m:sSup>
                  </m:oMath>
                </a14:m>
                <a:endParaRPr lang="en-US" sz="2000" b="1" baseline="300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74638"/>
                <a:ext cx="4574137" cy="724686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200" t="-4202" b="-126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762000" y="1275784"/>
                <a:ext cx="7620000" cy="1069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B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Estimativas dos parâmetros dos modelos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pt-B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Modelo 2:</a:t>
                </a:r>
                <a14:m>
                  <m:oMath xmlns:m="http://schemas.openxmlformats.org/officeDocument/2006/math">
                    <m:r>
                      <a:rPr lang="pt-BR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pt-BR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pt-BR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pt-BR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  <m:r>
                          <a:rPr lang="pt-BR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pt-B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</a:t>
                </a:r>
                <a:r>
                  <a:rPr lang="pt-B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pt-BR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pt-BR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275784"/>
                <a:ext cx="7620000" cy="1069908"/>
              </a:xfrm>
              <a:prstGeom prst="rect">
                <a:avLst/>
              </a:prstGeom>
              <a:blipFill>
                <a:blip r:embed="rId4" cstate="print"/>
                <a:stretch>
                  <a:fillRect b="-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138303"/>
              </p:ext>
            </p:extLst>
          </p:nvPr>
        </p:nvGraphicFramePr>
        <p:xfrm>
          <a:off x="2365925" y="3786760"/>
          <a:ext cx="426561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6" name="Equação" r:id="rId5" imgW="73456800" imgH="5791200" progId="Equation.3">
                  <p:embed/>
                </p:oleObj>
              </mc:Choice>
              <mc:Fallback>
                <p:oleObj name="Equação" r:id="rId5" imgW="73456800" imgH="5791200" progId="Equation.3">
                  <p:embed/>
                  <p:pic>
                    <p:nvPicPr>
                      <p:cNvPr id="0" name="Picture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925" y="3786760"/>
                        <a:ext cx="4265612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619935"/>
              </p:ext>
            </p:extLst>
          </p:nvPr>
        </p:nvGraphicFramePr>
        <p:xfrm>
          <a:off x="1938338" y="2535238"/>
          <a:ext cx="528955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7" name="Equação" r:id="rId7" imgW="94792800" imgH="5791200" progId="Equation.3">
                  <p:embed/>
                </p:oleObj>
              </mc:Choice>
              <mc:Fallback>
                <p:oleObj name="Equação" r:id="rId7" imgW="94792800" imgH="5791200" progId="Equation.3">
                  <p:embed/>
                  <p:pic>
                    <p:nvPicPr>
                      <p:cNvPr id="0" name="Picture 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338" y="2535238"/>
                        <a:ext cx="5289550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111808"/>
              </p:ext>
            </p:extLst>
          </p:nvPr>
        </p:nvGraphicFramePr>
        <p:xfrm>
          <a:off x="2681288" y="3119438"/>
          <a:ext cx="378142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" name="Equação" r:id="rId9" imgW="67665600" imgH="5791200" progId="Equation.3">
                  <p:embed/>
                </p:oleObj>
              </mc:Choice>
              <mc:Fallback>
                <p:oleObj name="Equação" r:id="rId9" imgW="67665600" imgH="5791200" progId="Equation.3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288" y="3119438"/>
                        <a:ext cx="3781425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508238"/>
              </p:ext>
            </p:extLst>
          </p:nvPr>
        </p:nvGraphicFramePr>
        <p:xfrm>
          <a:off x="740568" y="4570352"/>
          <a:ext cx="217646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9" name="Equação" r:id="rId11" imgW="39319200" imgH="10668000" progId="Equation.3">
                  <p:embed/>
                </p:oleObj>
              </mc:Choice>
              <mc:Fallback>
                <p:oleObj name="Equação" r:id="rId11" imgW="39319200" imgH="10668000" progId="Equation.3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568" y="4570352"/>
                        <a:ext cx="2176463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287"/>
              </p:ext>
            </p:extLst>
          </p:nvPr>
        </p:nvGraphicFramePr>
        <p:xfrm>
          <a:off x="3455987" y="4570352"/>
          <a:ext cx="223202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" name="Equação" r:id="rId13" imgW="39928800" imgH="10668000" progId="Equation.3">
                  <p:embed/>
                </p:oleObj>
              </mc:Choice>
              <mc:Fallback>
                <p:oleObj name="Equação" r:id="rId13" imgW="39928800" imgH="10668000" progId="Equation.3">
                  <p:embed/>
                  <p:pic>
                    <p:nvPicPr>
                      <p:cNvPr id="0" name="Picture 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7" y="4570352"/>
                        <a:ext cx="2232025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830707"/>
              </p:ext>
            </p:extLst>
          </p:nvPr>
        </p:nvGraphicFramePr>
        <p:xfrm>
          <a:off x="6000466" y="4567899"/>
          <a:ext cx="195897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" name="Equação" r:id="rId15" imgW="35052000" imgH="10363200" progId="Equation.3">
                  <p:embed/>
                </p:oleObj>
              </mc:Choice>
              <mc:Fallback>
                <p:oleObj name="Equação" r:id="rId15" imgW="35052000" imgH="10363200" progId="Equation.3">
                  <p:embed/>
                  <p:pic>
                    <p:nvPicPr>
                      <p:cNvPr id="0" name="Picture 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466" y="4567899"/>
                        <a:ext cx="1958975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0" y="847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0" y="1685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1524000" y="251960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cxnSp>
        <p:nvCxnSpPr>
          <p:cNvPr id="20" name="Conector reto 19"/>
          <p:cNvCxnSpPr>
            <a:stCxn id="17" idx="1"/>
            <a:endCxn id="17" idx="3"/>
          </p:cNvCxnSpPr>
          <p:nvPr/>
        </p:nvCxnSpPr>
        <p:spPr>
          <a:xfrm>
            <a:off x="0" y="10763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457200" y="5853925"/>
            <a:ext cx="5081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Restrição: </a:t>
            </a:r>
            <a:r>
              <a:rPr lang="pt-BR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pt-B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t-B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t-B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t-BR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&gt; 0   →   </a:t>
            </a:r>
            <a:r>
              <a:rPr lang="pt-BR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pt-B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t-B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&gt;</a:t>
            </a:r>
            <a:r>
              <a:rPr lang="pt-BR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pt-B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6003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71600" cy="715962"/>
          </a:xfrm>
        </p:spPr>
        <p:txBody>
          <a:bodyPr>
            <a:normAutofit fontScale="90000"/>
          </a:bodyPr>
          <a:lstStyle/>
          <a:p>
            <a:r>
              <a:rPr lang="pt-B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Algumas propriedades gerais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53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pt-BR" dirty="0"/>
              <a:t>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2057400" y="274638"/>
                <a:ext cx="4574137" cy="724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Laplace Padrão simétrica em torno de zero</a:t>
                </a:r>
              </a:p>
              <a:p>
                <a:r>
                  <a:rPr lang="pt-BR" dirty="0"/>
                  <a:t>Moda, Média e Mediana = 0; Variância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sup/>
                    </m:sSup>
                  </m:oMath>
                </a14:m>
                <a:endParaRPr lang="en-US" sz="2000" b="1" baseline="30000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74638"/>
                <a:ext cx="4574137" cy="724686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200" t="-4202" b="-126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762000" y="1371600"/>
                <a:ext cx="7620000" cy="873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B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Estimativas dos parâmetros dos modelos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pt-B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Modelo 3:  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pt-BR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pt-BR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t-BR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e   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pt-BR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pt-BR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371600"/>
                <a:ext cx="7620000" cy="873572"/>
              </a:xfrm>
              <a:prstGeom prst="rect">
                <a:avLst/>
              </a:prstGeom>
              <a:blipFill>
                <a:blip r:embed="rId4" cstate="print"/>
                <a:stretch>
                  <a:fillRect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Objeto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484070"/>
              </p:ext>
            </p:extLst>
          </p:nvPr>
        </p:nvGraphicFramePr>
        <p:xfrm>
          <a:off x="1144137" y="4992687"/>
          <a:ext cx="65278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" name="Equação" r:id="rId5" imgW="112471200" imgH="18288000" progId="Equation.3">
                  <p:embed/>
                </p:oleObj>
              </mc:Choice>
              <mc:Fallback>
                <p:oleObj name="Equação" r:id="rId5" imgW="112471200" imgH="18288000" progId="Equation.3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137" y="4992687"/>
                        <a:ext cx="6527800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to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369097"/>
              </p:ext>
            </p:extLst>
          </p:nvPr>
        </p:nvGraphicFramePr>
        <p:xfrm>
          <a:off x="2383181" y="2487449"/>
          <a:ext cx="404971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" name="Equação" r:id="rId7" imgW="72542400" imgH="18288000" progId="Equation.3">
                  <p:embed/>
                </p:oleObj>
              </mc:Choice>
              <mc:Fallback>
                <p:oleObj name="Equação" r:id="rId7" imgW="72542400" imgH="18288000" progId="Equation.3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3181" y="2487449"/>
                        <a:ext cx="4049712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to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51376"/>
              </p:ext>
            </p:extLst>
          </p:nvPr>
        </p:nvGraphicFramePr>
        <p:xfrm>
          <a:off x="1828800" y="3758426"/>
          <a:ext cx="50895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" name="Equação" r:id="rId9" imgW="91135200" imgH="18288000" progId="Equation.3">
                  <p:embed/>
                </p:oleObj>
              </mc:Choice>
              <mc:Fallback>
                <p:oleObj name="Equação" r:id="rId9" imgW="91135200" imgH="18288000" progId="Equation.3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758426"/>
                        <a:ext cx="5089525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3" name="Rectangle 32"/>
          <p:cNvSpPr>
            <a:spLocks noChangeArrowheads="1"/>
          </p:cNvSpPr>
          <p:nvPr/>
        </p:nvSpPr>
        <p:spPr bwMode="auto">
          <a:xfrm>
            <a:off x="0" y="847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4" name="Rectangle 33"/>
          <p:cNvSpPr>
            <a:spLocks noChangeArrowheads="1"/>
          </p:cNvSpPr>
          <p:nvPr/>
        </p:nvSpPr>
        <p:spPr bwMode="auto">
          <a:xfrm>
            <a:off x="0" y="1685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cxnSp>
        <p:nvCxnSpPr>
          <p:cNvPr id="66" name="Conector reto 65"/>
          <p:cNvCxnSpPr>
            <a:stCxn id="63" idx="1"/>
            <a:endCxn id="63" idx="3"/>
          </p:cNvCxnSpPr>
          <p:nvPr/>
        </p:nvCxnSpPr>
        <p:spPr>
          <a:xfrm>
            <a:off x="0" y="10763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ângulo 67"/>
          <p:cNvSpPr/>
          <p:nvPr/>
        </p:nvSpPr>
        <p:spPr>
          <a:xfrm>
            <a:off x="457200" y="5853925"/>
            <a:ext cx="2507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Restrição: </a:t>
            </a:r>
            <a:r>
              <a:rPr lang="pt-BR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pt-B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U,V</a:t>
            </a:r>
            <a:r>
              <a:rPr lang="pt-B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&lt; 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3008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pt-BR" dirty="0"/>
              <a:t>28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71600" cy="715962"/>
          </a:xfrm>
        </p:spPr>
        <p:txBody>
          <a:bodyPr>
            <a:normAutofit fontScale="90000"/>
          </a:bodyPr>
          <a:lstStyle/>
          <a:p>
            <a:r>
              <a:rPr lang="pt-B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Algumas propriedades gerais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Rodapé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Geometria Amostral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057400" y="274638"/>
                <a:ext cx="4574137" cy="724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Laplace Padrão simétrica em torno de zero</a:t>
                </a:r>
              </a:p>
              <a:p>
                <a:r>
                  <a:rPr lang="pt-BR" dirty="0"/>
                  <a:t>Moda, Média e Mediana = 0; Variância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sup/>
                    </m:sSup>
                  </m:oMath>
                </a14:m>
                <a:endParaRPr lang="en-US" sz="2000" b="1" baseline="300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74638"/>
                <a:ext cx="4574137" cy="724686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200" t="-4202" b="-126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762000" y="1231208"/>
                <a:ext cx="7620000" cy="1069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B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Estimativas dos parâmetros dos modelos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pt-B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Modelo 4:</a:t>
                </a:r>
                <a14:m>
                  <m:oMath xmlns:m="http://schemas.openxmlformats.org/officeDocument/2006/math">
                    <m:r>
                      <a:rPr lang="pt-BR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pt-BR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pt-BR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pt-BR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m:rPr>
                        <m:nor/>
                      </m:rPr>
                      <a:rPr lang="pt-B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pt-BR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pt-BR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  <m:r>
                          <a:rPr lang="pt-BR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231208"/>
                <a:ext cx="7620000" cy="1069908"/>
              </a:xfrm>
              <a:prstGeom prst="rect">
                <a:avLst/>
              </a:prstGeom>
              <a:blipFill>
                <a:blip r:embed="rId4" cstate="print"/>
                <a:stretch>
                  <a:fillRect b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116900"/>
              </p:ext>
            </p:extLst>
          </p:nvPr>
        </p:nvGraphicFramePr>
        <p:xfrm>
          <a:off x="2211662" y="3741432"/>
          <a:ext cx="426561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" name="Equação" r:id="rId5" imgW="73456800" imgH="5791200" progId="Equation.3">
                  <p:embed/>
                </p:oleObj>
              </mc:Choice>
              <mc:Fallback>
                <p:oleObj name="Equação" r:id="rId5" imgW="73456800" imgH="5791200" progId="Equation.3">
                  <p:embed/>
                  <p:pic>
                    <p:nvPicPr>
                      <p:cNvPr id="0" name="Picture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662" y="3741432"/>
                        <a:ext cx="4265612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955050"/>
              </p:ext>
            </p:extLst>
          </p:nvPr>
        </p:nvGraphicFramePr>
        <p:xfrm>
          <a:off x="3013298" y="2423361"/>
          <a:ext cx="3316287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5" name="Equação" r:id="rId7" imgW="59436000" imgH="5791200" progId="Equation.3">
                  <p:embed/>
                </p:oleObj>
              </mc:Choice>
              <mc:Fallback>
                <p:oleObj name="Equação" r:id="rId7" imgW="59436000" imgH="5791200" progId="Equation.3">
                  <p:embed/>
                  <p:pic>
                    <p:nvPicPr>
                      <p:cNvPr id="0" name="Picture 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298" y="2423361"/>
                        <a:ext cx="3316287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70600"/>
              </p:ext>
            </p:extLst>
          </p:nvPr>
        </p:nvGraphicFramePr>
        <p:xfrm>
          <a:off x="2502694" y="2980652"/>
          <a:ext cx="454660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6" name="Equação" r:id="rId9" imgW="81381600" imgH="5791200" progId="Equation.3">
                  <p:embed/>
                </p:oleObj>
              </mc:Choice>
              <mc:Fallback>
                <p:oleObj name="Equação" r:id="rId9" imgW="81381600" imgH="5791200" progId="Equation.3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2694" y="2980652"/>
                        <a:ext cx="4546600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0" y="847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0" y="1685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83403" y="251960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cxnSp>
        <p:nvCxnSpPr>
          <p:cNvPr id="20" name="Conector reto 19"/>
          <p:cNvCxnSpPr>
            <a:stCxn id="17" idx="1"/>
            <a:endCxn id="17" idx="3"/>
          </p:cNvCxnSpPr>
          <p:nvPr/>
        </p:nvCxnSpPr>
        <p:spPr>
          <a:xfrm>
            <a:off x="0" y="10763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36544"/>
              </p:ext>
            </p:extLst>
          </p:nvPr>
        </p:nvGraphicFramePr>
        <p:xfrm>
          <a:off x="731838" y="4645025"/>
          <a:ext cx="2192337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7" name="Equação" r:id="rId11" imgW="39624000" imgH="10668000" progId="Equation.3">
                  <p:embed/>
                </p:oleObj>
              </mc:Choice>
              <mc:Fallback>
                <p:oleObj name="Equação" r:id="rId11" imgW="39624000" imgH="10668000" progId="Equation.3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4645025"/>
                        <a:ext cx="2192337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744034"/>
              </p:ext>
            </p:extLst>
          </p:nvPr>
        </p:nvGraphicFramePr>
        <p:xfrm>
          <a:off x="3308350" y="4579938"/>
          <a:ext cx="2233613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" name="Equação" r:id="rId13" imgW="39928800" imgH="10668000" progId="Equation.3">
                  <p:embed/>
                </p:oleObj>
              </mc:Choice>
              <mc:Fallback>
                <p:oleObj name="Equação" r:id="rId13" imgW="39928800" imgH="10668000" progId="Equation.3">
                  <p:embed/>
                  <p:pic>
                    <p:nvPicPr>
                      <p:cNvPr id="0" name="Picture 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4579938"/>
                        <a:ext cx="2233613" cy="59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272454"/>
              </p:ext>
            </p:extLst>
          </p:nvPr>
        </p:nvGraphicFramePr>
        <p:xfrm>
          <a:off x="6078940" y="4636140"/>
          <a:ext cx="194310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" name="Equação" r:id="rId15" imgW="34747200" imgH="10363200" progId="Equation.3">
                  <p:embed/>
                </p:oleObj>
              </mc:Choice>
              <mc:Fallback>
                <p:oleObj name="Equação" r:id="rId15" imgW="34747200" imgH="10363200" progId="Equation.3">
                  <p:embed/>
                  <p:pic>
                    <p:nvPicPr>
                      <p:cNvPr id="0" name="Picture 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8940" y="4636140"/>
                        <a:ext cx="1943100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tângulo 24"/>
          <p:cNvSpPr/>
          <p:nvPr/>
        </p:nvSpPr>
        <p:spPr>
          <a:xfrm>
            <a:off x="457200" y="5853925"/>
            <a:ext cx="5126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Restrição: </a:t>
            </a:r>
            <a:r>
              <a:rPr lang="pt-BR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pt-B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t-B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t-B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t-BR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&lt; 0   →   </a:t>
            </a:r>
            <a:r>
              <a:rPr lang="pt-BR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pt-B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t-B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&lt; </a:t>
            </a:r>
            <a:r>
              <a:rPr lang="pt-BR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pt-B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76635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34</a:t>
            </a:fld>
            <a:endParaRPr lang="pt-B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704620"/>
              </p:ext>
            </p:extLst>
          </p:nvPr>
        </p:nvGraphicFramePr>
        <p:xfrm>
          <a:off x="200042" y="1011300"/>
          <a:ext cx="8401050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1" name="Worksheet" r:id="rId3" imgW="8401134" imgH="4962600" progId="Excel.Sheet.12">
                  <p:embed/>
                </p:oleObj>
              </mc:Choice>
              <mc:Fallback>
                <p:oleObj name="Worksheet" r:id="rId3" imgW="8401134" imgH="4962600" progId="Excel.Sheet.12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42" y="1011300"/>
                        <a:ext cx="8401050" cy="496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ângulo 7"/>
          <p:cNvSpPr/>
          <p:nvPr/>
        </p:nvSpPr>
        <p:spPr>
          <a:xfrm>
            <a:off x="2057400" y="469319"/>
            <a:ext cx="6772292" cy="5702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90800" y="121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-83179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685801" y="139427"/>
            <a:ext cx="777239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Exemplo do QUADRADO –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Modelo 2 ( var[U]&gt;var[V])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Imagem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18506" y="1986494"/>
            <a:ext cx="4320000" cy="4320000"/>
          </a:xfrm>
          <a:prstGeom prst="rect">
            <a:avLst/>
          </a:prstGeom>
        </p:spPr>
      </p:pic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343156"/>
              </p:ext>
            </p:extLst>
          </p:nvPr>
        </p:nvGraphicFramePr>
        <p:xfrm>
          <a:off x="2379663" y="1171575"/>
          <a:ext cx="21161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2" name="Equação" r:id="rId6" imgW="53035200" imgH="10668000" progId="Equation.3">
                  <p:embed/>
                </p:oleObj>
              </mc:Choice>
              <mc:Fallback>
                <p:oleObj name="Equação" r:id="rId6" imgW="53035200" imgH="10668000" progId="Equation.3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1171575"/>
                        <a:ext cx="211613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043980"/>
              </p:ext>
            </p:extLst>
          </p:nvPr>
        </p:nvGraphicFramePr>
        <p:xfrm>
          <a:off x="4800600" y="1160463"/>
          <a:ext cx="211455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3" name="Equação" r:id="rId8" imgW="52730400" imgH="10668000" progId="Equation.3">
                  <p:embed/>
                </p:oleObj>
              </mc:Choice>
              <mc:Fallback>
                <p:oleObj name="Equação" r:id="rId8" imgW="52730400" imgH="10668000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60463"/>
                        <a:ext cx="2114550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500140"/>
              </p:ext>
            </p:extLst>
          </p:nvPr>
        </p:nvGraphicFramePr>
        <p:xfrm>
          <a:off x="7142163" y="1157288"/>
          <a:ext cx="19335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4" name="Equação" r:id="rId10" imgW="48158400" imgH="10363200" progId="Equation.3">
                  <p:embed/>
                </p:oleObj>
              </mc:Choice>
              <mc:Fallback>
                <p:oleObj name="Equação" r:id="rId10" imgW="48158400" imgH="10363200" progId="Equation.3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163" y="1157288"/>
                        <a:ext cx="1933575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5135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35</a:t>
            </a:fld>
            <a:endParaRPr lang="pt-BR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620739"/>
              </p:ext>
            </p:extLst>
          </p:nvPr>
        </p:nvGraphicFramePr>
        <p:xfrm>
          <a:off x="200042" y="1011300"/>
          <a:ext cx="8401050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7" name="Worksheet" r:id="rId3" imgW="8401134" imgH="4962600" progId="Excel.Sheet.12">
                  <p:embed/>
                </p:oleObj>
              </mc:Choice>
              <mc:Fallback>
                <p:oleObj name="Worksheet" r:id="rId3" imgW="8401134" imgH="4962600" progId="Excel.Sheet.12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42" y="1011300"/>
                        <a:ext cx="8401050" cy="496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/>
          <p:cNvSpPr/>
          <p:nvPr/>
        </p:nvSpPr>
        <p:spPr>
          <a:xfrm>
            <a:off x="2057400" y="469319"/>
            <a:ext cx="6772292" cy="5702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90800" y="121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-83179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685801" y="139427"/>
            <a:ext cx="777239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Exemplo do DIAMANTE –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Modelo 3 ( </a:t>
            </a:r>
            <a:r>
              <a:rPr lang="pt-BR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[U,V]&lt;0 )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743200" y="11943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082200" y="12596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017859" y="11255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2" name="Imagem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14564" y="1953492"/>
            <a:ext cx="4320000" cy="4320000"/>
          </a:xfrm>
          <a:prstGeom prst="rect">
            <a:avLst/>
          </a:prstGeom>
        </p:spPr>
      </p:pic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183791"/>
              </p:ext>
            </p:extLst>
          </p:nvPr>
        </p:nvGraphicFramePr>
        <p:xfrm>
          <a:off x="2374900" y="1087437"/>
          <a:ext cx="21272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8" name="Equação" r:id="rId6" imgW="53340000" imgH="10668000" progId="Equation.3">
                  <p:embed/>
                </p:oleObj>
              </mc:Choice>
              <mc:Fallback>
                <p:oleObj name="Equação" r:id="rId6" imgW="53340000" imgH="10668000" progId="Equation.3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1087437"/>
                        <a:ext cx="21272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912244"/>
              </p:ext>
            </p:extLst>
          </p:nvPr>
        </p:nvGraphicFramePr>
        <p:xfrm>
          <a:off x="4794250" y="1076325"/>
          <a:ext cx="212725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9" name="Equação" r:id="rId8" imgW="53035200" imgH="10668000" progId="Equation.3">
                  <p:embed/>
                </p:oleObj>
              </mc:Choice>
              <mc:Fallback>
                <p:oleObj name="Equação" r:id="rId8" imgW="53035200" imgH="10668000" progId="Equation.3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0" y="1076325"/>
                        <a:ext cx="2127250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937874"/>
              </p:ext>
            </p:extLst>
          </p:nvPr>
        </p:nvGraphicFramePr>
        <p:xfrm>
          <a:off x="7281863" y="1066800"/>
          <a:ext cx="165258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0" name="Equação" r:id="rId10" imgW="41148000" imgH="10668000" progId="Equation.3">
                  <p:embed/>
                </p:oleObj>
              </mc:Choice>
              <mc:Fallback>
                <p:oleObj name="Equação" r:id="rId10" imgW="41148000" imgH="10668000" progId="Equation.3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863" y="1066800"/>
                        <a:ext cx="1652587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1373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36</a:t>
            </a:fld>
            <a:endParaRPr lang="pt-BR"/>
          </a:p>
        </p:txBody>
      </p:sp>
      <p:sp>
        <p:nvSpPr>
          <p:cNvPr id="5" name="Espaço Reservado para Rodapé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Geometria Amostral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908727"/>
              </p:ext>
            </p:extLst>
          </p:nvPr>
        </p:nvGraphicFramePr>
        <p:xfrm>
          <a:off x="200025" y="1011238"/>
          <a:ext cx="10067925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" name="Worksheet" r:id="rId3" imgW="10067855" imgH="4962600" progId="Excel.Sheet.12">
                  <p:embed/>
                </p:oleObj>
              </mc:Choice>
              <mc:Fallback>
                <p:oleObj name="Worksheet" r:id="rId3" imgW="10067855" imgH="4962600" progId="Excel.Sheet.12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011238"/>
                        <a:ext cx="10067925" cy="496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ângulo 7"/>
          <p:cNvSpPr/>
          <p:nvPr/>
        </p:nvSpPr>
        <p:spPr>
          <a:xfrm>
            <a:off x="2057400" y="469319"/>
            <a:ext cx="6772292" cy="5702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90800" y="121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83179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85801" y="139427"/>
            <a:ext cx="777239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Exemplo do CÍRCULO –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Modelo 1 ( </a:t>
            </a:r>
            <a:r>
              <a:rPr lang="pt-BR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[U,V]&gt;0 )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743200" y="11943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82200" y="12596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017859" y="11255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414918" y="11943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7376763" y="1141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6" name="Imagem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14564" y="2029785"/>
            <a:ext cx="4320000" cy="4320000"/>
          </a:xfrm>
          <a:prstGeom prst="rect">
            <a:avLst/>
          </a:prstGeom>
        </p:spPr>
      </p:pic>
      <p:graphicFrame>
        <p:nvGraphicFramePr>
          <p:cNvPr id="27" name="Objeto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005610"/>
              </p:ext>
            </p:extLst>
          </p:nvPr>
        </p:nvGraphicFramePr>
        <p:xfrm>
          <a:off x="2438400" y="1162050"/>
          <a:ext cx="21320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7" name="Equação" r:id="rId6" imgW="53340000" imgH="10668000" progId="Equation.3">
                  <p:embed/>
                </p:oleObj>
              </mc:Choice>
              <mc:Fallback>
                <p:oleObj name="Equação" r:id="rId6" imgW="53340000" imgH="10668000" progId="Equation.3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62050"/>
                        <a:ext cx="213201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387349"/>
              </p:ext>
            </p:extLst>
          </p:nvPr>
        </p:nvGraphicFramePr>
        <p:xfrm>
          <a:off x="4900613" y="1160463"/>
          <a:ext cx="211296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" name="Equação" r:id="rId8" imgW="52730400" imgH="10668000" progId="Equation.3">
                  <p:embed/>
                </p:oleObj>
              </mc:Choice>
              <mc:Fallback>
                <p:oleObj name="Equação" r:id="rId8" imgW="52730400" imgH="10668000" progId="Equation.3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613" y="1160463"/>
                        <a:ext cx="2112962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058702"/>
              </p:ext>
            </p:extLst>
          </p:nvPr>
        </p:nvGraphicFramePr>
        <p:xfrm>
          <a:off x="7416800" y="1149350"/>
          <a:ext cx="15779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9" name="Equação" r:id="rId10" imgW="39319200" imgH="10668000" progId="Equation.3">
                  <p:embed/>
                </p:oleObj>
              </mc:Choice>
              <mc:Fallback>
                <p:oleObj name="Equação" r:id="rId10" imgW="39319200" imgH="10668000" progId="Equation.3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1149350"/>
                        <a:ext cx="1577975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6314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37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20000" cy="639762"/>
          </a:xfrm>
        </p:spPr>
        <p:txBody>
          <a:bodyPr>
            <a:noAutofit/>
          </a:bodyPr>
          <a:lstStyle/>
          <a:p>
            <a:r>
              <a:rPr lang="pt-BR" sz="2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Ajuste do modelo em dados de um paciente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071499"/>
            <a:ext cx="4794759" cy="478762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59" y="1266165"/>
            <a:ext cx="4343400" cy="433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863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38</a:t>
            </a:fld>
            <a:endParaRPr lang="pt-BR"/>
          </a:p>
        </p:txBody>
      </p:sp>
      <p:pic>
        <p:nvPicPr>
          <p:cNvPr id="48130" name="Picture 2" descr="https://lh3.googleusercontent.com/-y26334Br1A4/WSQlNpEZ29I/AAAAAAAAAho/M1TIN3_uuiQ3LhQhytaKhjEnHCGd2gL2ACL0B/h671/2017-05-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32606"/>
            <a:ext cx="6629400" cy="5858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ipse 26"/>
          <p:cNvSpPr/>
          <p:nvPr/>
        </p:nvSpPr>
        <p:spPr>
          <a:xfrm>
            <a:off x="3276600" y="1905000"/>
            <a:ext cx="2743200" cy="2819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2743200" y="1447800"/>
            <a:ext cx="3810000" cy="3657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4648200" y="762000"/>
            <a:ext cx="0" cy="518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1371600" y="3276600"/>
            <a:ext cx="6324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4800600" y="9906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239000" y="33528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cxnSp>
        <p:nvCxnSpPr>
          <p:cNvPr id="21" name="Conector reto 20"/>
          <p:cNvCxnSpPr>
            <a:cxnSpLocks/>
          </p:cNvCxnSpPr>
          <p:nvPr/>
        </p:nvCxnSpPr>
        <p:spPr>
          <a:xfrm flipH="1" flipV="1">
            <a:off x="3733800" y="2057400"/>
            <a:ext cx="914400" cy="1219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4038600" y="20574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(x;y)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724400" y="3276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(0;0)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3886200" y="2590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09600" y="304800"/>
            <a:ext cx="4968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pt-BR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t-BR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  <a:sym typeface="Symbol"/>
              </a:rPr>
              <a:t>  </a:t>
            </a:r>
            <a:r>
              <a:rPr lang="pt-BR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pt-BR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)=2</a:t>
            </a:r>
            <a:r>
              <a:rPr lang="pt-BR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 for 0&lt; d </a:t>
            </a:r>
            <a:r>
              <a:rPr lang="pt-BR" sz="24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&lt;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1</a:t>
            </a:r>
            <a:endParaRPr lang="pt-BR" sz="2400" b="1" baseline="-25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981200" y="34290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(-1;0)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629400" y="28194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(1;0)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724400" y="51816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(0;-1)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3886200" y="10668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(0;1)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5486400" y="17526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</a:t>
            </a:r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>
                <a:solidFill>
                  <a:schemeClr val="tx1"/>
                </a:solidFill>
              </a:rPr>
              <a:pPr/>
              <a:t>4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6" name="Espaço Reservado para Rodapé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Geometria Amostral</a:t>
            </a:r>
          </a:p>
        </p:txBody>
      </p:sp>
      <p:sp>
        <p:nvSpPr>
          <p:cNvPr id="4" name="Elipse 3"/>
          <p:cNvSpPr/>
          <p:nvPr/>
        </p:nvSpPr>
        <p:spPr>
          <a:xfrm>
            <a:off x="3737781" y="2077739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2743200" y="1447800"/>
            <a:ext cx="3810000" cy="3657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3276600" y="1905000"/>
            <a:ext cx="2743200" cy="2819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4648200" y="762000"/>
            <a:ext cx="0" cy="449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1371600" y="3276600"/>
            <a:ext cx="6324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4800600" y="9906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239000" y="33528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724400" y="3276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(0;0)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3962400" y="25908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i="1" baseline="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57200" y="1524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pt-BR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t-BR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  <a:sym typeface="Symbol"/>
              </a:rPr>
              <a:t>  </a:t>
            </a:r>
            <a:r>
              <a:rPr lang="pt-BR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pt-BR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)=2</a:t>
            </a:r>
            <a:r>
              <a:rPr lang="pt-BR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</a:p>
          <a:p>
            <a:r>
              <a:rPr lang="pt-BR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for 0&lt; d </a:t>
            </a:r>
            <a:r>
              <a:rPr lang="pt-BR" sz="24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&lt;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1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  <a:sym typeface="Symbol"/>
              </a:rPr>
              <a:t>  </a:t>
            </a:r>
          </a:p>
          <a:p>
            <a:r>
              <a:rPr lang="pt-BR" sz="2400" b="1" i="1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  <a:t>=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p*(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  <a:t>1-</a:t>
            </a:r>
            <a:r>
              <a:rPr lang="pt-BR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1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baseline="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 sz="2400" b="1" baseline="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~ U(0;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p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629400" y="28194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(1;0)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7086600" y="4876800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A~U(0;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 p</a:t>
            </a:r>
            <a:r>
              <a:rPr lang="pt-BR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3962400" y="10668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(0;1)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5562600" y="18288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43000" y="5334000"/>
            <a:ext cx="3252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latin typeface="Times New Roman" pitchFamily="18" charset="0"/>
                <a:cs typeface="Times New Roman" pitchFamily="18" charset="0"/>
              </a:rPr>
              <a:t>A =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p *(</a:t>
            </a:r>
            <a:r>
              <a:rPr lang="pt-BR" b="1" i="1" dirty="0">
                <a:latin typeface="Times New Roman" pitchFamily="18" charset="0"/>
                <a:cs typeface="Times New Roman" pitchFamily="18" charset="0"/>
              </a:rPr>
              <a:t>1-D</a:t>
            </a:r>
            <a:r>
              <a:rPr lang="pt-BR" sz="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 b="1" i="1" dirty="0">
                <a:latin typeface="Times New Roman" pitchFamily="18" charset="0"/>
                <a:cs typeface="Times New Roman" pitchFamily="18" charset="0"/>
              </a:rPr>
              <a:t>=1-F(D</a:t>
            </a:r>
            <a:r>
              <a:rPr lang="pt-BR" b="1" dirty="0"/>
              <a:t>)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 ~ U(0;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 p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pt-BR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>
                <a:solidFill>
                  <a:schemeClr val="tx1"/>
                </a:solidFill>
              </a:rPr>
              <a:pPr/>
              <a:t>5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Geometria Amostral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95600" y="990600"/>
            <a:ext cx="4419600" cy="441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3581400" y="1524000"/>
            <a:ext cx="3124200" cy="3352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3599872" y="2334492"/>
            <a:ext cx="1512000" cy="86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3514436" y="226752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de seta reta 3"/>
          <p:cNvCxnSpPr/>
          <p:nvPr/>
        </p:nvCxnSpPr>
        <p:spPr>
          <a:xfrm>
            <a:off x="1447800" y="3200400"/>
            <a:ext cx="723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5105400" y="533400"/>
            <a:ext cx="0" cy="541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581400" y="20574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(x;y)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114800" y="2667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85800" y="5715000"/>
            <a:ext cx="5206875" cy="46166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 err="1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(M&lt;m)=[2Max(|x|;|y|)]</a:t>
            </a:r>
            <a:r>
              <a:rPr lang="pt-BR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b="1" dirty="0">
                <a:latin typeface="Symbol" pitchFamily="18" charset="2"/>
                <a:cs typeface="Times New Roman" pitchFamily="18" charset="0"/>
              </a:rPr>
              <a:t> </a:t>
            </a:r>
            <a:r>
              <a:rPr lang="pt-BR" sz="2400" b="1" dirty="0">
                <a:latin typeface="Symbol" pitchFamily="18" charset="2"/>
                <a:cs typeface="Times New Roman" pitchFamily="18" charset="0"/>
              </a:rPr>
              <a:t>¸ 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4 )=[Max(|x|;|y|)]</a:t>
            </a:r>
            <a:r>
              <a:rPr lang="pt-BR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=m</a:t>
            </a:r>
            <a:r>
              <a:rPr lang="pt-BR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b="1" dirty="0">
                <a:latin typeface="Symbol" pitchFamily="18" charset="2"/>
                <a:cs typeface="Times New Roman" pitchFamily="18" charset="0"/>
              </a:rPr>
              <a:t> 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209800" y="3352800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(-1;0)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7391400" y="327660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(1;0)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048000" y="14478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09600" y="1371600"/>
            <a:ext cx="1840568" cy="646331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C=4-4M</a:t>
            </a:r>
            <a:r>
              <a:rPr lang="pt-BR" baseline="30000" dirty="0"/>
              <a:t>2</a:t>
            </a:r>
            <a:r>
              <a:rPr lang="pt-BR" dirty="0"/>
              <a:t>=4(1-M</a:t>
            </a:r>
            <a:r>
              <a:rPr lang="pt-BR" baseline="30000" dirty="0"/>
              <a:t>2</a:t>
            </a:r>
            <a:r>
              <a:rPr lang="pt-BR" dirty="0"/>
              <a:t>)</a:t>
            </a:r>
          </a:p>
          <a:p>
            <a:r>
              <a:rPr lang="pt-BR" dirty="0"/>
              <a:t>C </a:t>
            </a:r>
            <a:r>
              <a:rPr lang="pt-BR" dirty="0">
                <a:latin typeface="Symbol" pitchFamily="18" charset="2"/>
              </a:rPr>
              <a:t>»</a:t>
            </a:r>
            <a:r>
              <a:rPr lang="pt-BR" dirty="0"/>
              <a:t>U(0;4)</a:t>
            </a:r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fld id="{EC88CDFE-F857-48F9-9084-EE5536F7B2BC}" type="slidenum">
              <a:rPr lang="pt-BR" smtClean="0">
                <a:solidFill>
                  <a:schemeClr val="tx1"/>
                </a:solidFill>
              </a:rPr>
              <a:pPr/>
              <a:t>6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600" dirty="0">
                <a:solidFill>
                  <a:schemeClr val="tx1"/>
                </a:solidFill>
              </a:rPr>
              <a:t>Geometria Amostral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2895600" y="3200400"/>
            <a:ext cx="22098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3886200" y="32766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  <a:latin typeface="Symbol" pitchFamily="18" charset="2"/>
              </a:rPr>
              <a:t>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 rot="13508529" flipV="1">
            <a:off x="2972719" y="1220121"/>
            <a:ext cx="4419600" cy="441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 rot="18895806" flipV="1">
            <a:off x="3606235" y="1872261"/>
            <a:ext cx="3126896" cy="30897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4572000" y="1905000"/>
            <a:ext cx="609600" cy="152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 flipH="1">
            <a:off x="4495799" y="1828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de seta reta 3"/>
          <p:cNvCxnSpPr/>
          <p:nvPr/>
        </p:nvCxnSpPr>
        <p:spPr>
          <a:xfrm>
            <a:off x="1524000" y="3429000"/>
            <a:ext cx="723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5181600" y="76200"/>
            <a:ext cx="0" cy="662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4648200" y="15240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(x;y)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419600" y="25146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09600" y="5257799"/>
            <a:ext cx="2971800" cy="36933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err="1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(S </a:t>
            </a:r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)=2[|x|+|y|]</a:t>
            </a:r>
            <a:r>
              <a:rPr lang="pt-BR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800" b="1" dirty="0">
                <a:latin typeface="Symbol" pitchFamily="18" charset="2"/>
                <a:cs typeface="Times New Roman" pitchFamily="18" charset="0"/>
              </a:rPr>
              <a:t> </a:t>
            </a:r>
            <a:r>
              <a:rPr lang="pt-BR" b="1" dirty="0">
                <a:latin typeface="Symbol" pitchFamily="18" charset="2"/>
                <a:cs typeface="Times New Roman" pitchFamily="18" charset="0"/>
              </a:rPr>
              <a:t>¸</a:t>
            </a:r>
            <a:r>
              <a:rPr lang="pt-BR" sz="800" b="1" dirty="0">
                <a:latin typeface="Symbol" pitchFamily="18" charset="2"/>
                <a:cs typeface="Times New Roman" pitchFamily="18" charset="0"/>
              </a:rPr>
              <a:t> 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2 )= s</a:t>
            </a:r>
            <a:r>
              <a:rPr lang="pt-BR" b="1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295400" y="3505200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(-1;0)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8305800" y="297180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(1;0)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905000" y="914400"/>
            <a:ext cx="1851789" cy="646331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/>
              <a:t>C = 2-2S</a:t>
            </a:r>
            <a:r>
              <a:rPr lang="pt-BR" b="1" baseline="30000" dirty="0"/>
              <a:t>2 </a:t>
            </a:r>
            <a:r>
              <a:rPr lang="pt-BR" b="1" dirty="0"/>
              <a:t>= 2(1-S</a:t>
            </a:r>
            <a:r>
              <a:rPr lang="pt-BR" b="1" baseline="30000" dirty="0"/>
              <a:t>2</a:t>
            </a:r>
            <a:r>
              <a:rPr lang="pt-BR" b="1" dirty="0"/>
              <a:t>)</a:t>
            </a:r>
          </a:p>
          <a:p>
            <a:r>
              <a:rPr lang="pt-BR" b="1" dirty="0"/>
              <a:t>C </a:t>
            </a:r>
            <a:r>
              <a:rPr lang="pt-BR" b="1" dirty="0">
                <a:latin typeface="Symbol" pitchFamily="18" charset="2"/>
              </a:rPr>
              <a:t>» </a:t>
            </a:r>
            <a:r>
              <a:rPr lang="pt-BR" b="1" dirty="0"/>
              <a:t>U(0;2)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191000" y="13716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</a:t>
            </a:r>
          </a:p>
        </p:txBody>
      </p:sp>
      <p:sp>
        <p:nvSpPr>
          <p:cNvPr id="21" name="Espaço Reservado para Número de Slid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b="1" smtClean="0">
                <a:solidFill>
                  <a:schemeClr val="tx1"/>
                </a:solidFill>
              </a:rPr>
              <a:pPr/>
              <a:t>7</a:t>
            </a:fld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11"/>
          </p:nvPr>
        </p:nvSpPr>
        <p:spPr>
          <a:xfrm>
            <a:off x="1752600" y="6248400"/>
            <a:ext cx="2895600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Geometria Amostral</a:t>
            </a:r>
          </a:p>
        </p:txBody>
      </p:sp>
      <p:cxnSp>
        <p:nvCxnSpPr>
          <p:cNvPr id="24" name="Conector reto 23"/>
          <p:cNvCxnSpPr/>
          <p:nvPr/>
        </p:nvCxnSpPr>
        <p:spPr>
          <a:xfrm>
            <a:off x="2057400" y="3429000"/>
            <a:ext cx="3124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4114800" y="3505200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  <a:latin typeface="Symbol" pitchFamily="18" charset="2"/>
              </a:rPr>
              <a:t>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Geometria Amostral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fld id="{EC88CDFE-F857-48F9-9084-EE5536F7B2BC}" type="slidenum">
              <a:rPr lang="pt-BR" b="1" smtClean="0">
                <a:solidFill>
                  <a:schemeClr val="tx1"/>
                </a:solidFill>
              </a:rPr>
              <a:pPr/>
              <a:t>8</a:t>
            </a:fld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176656"/>
              </p:ext>
            </p:extLst>
          </p:nvPr>
        </p:nvGraphicFramePr>
        <p:xfrm>
          <a:off x="361950" y="1066800"/>
          <a:ext cx="8623300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Worksheet" r:id="rId3" imgW="8401245" imgH="4962496" progId="Excel.Sheet.12">
                  <p:embed/>
                </p:oleObj>
              </mc:Choice>
              <mc:Fallback>
                <p:oleObj name="Worksheet" r:id="rId3" imgW="8401245" imgH="4962496" progId="Excel.Sheet.12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1066800"/>
                        <a:ext cx="8623300" cy="496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14600" cy="1143000"/>
          </a:xfrm>
        </p:spPr>
        <p:txBody>
          <a:bodyPr/>
          <a:lstStyle/>
          <a:p>
            <a:pPr algn="l"/>
            <a:r>
              <a:rPr lang="pt-BR" b="1" dirty="0" err="1">
                <a:solidFill>
                  <a:srgbClr val="FF0000"/>
                </a:solidFill>
              </a:rPr>
              <a:t>Square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Geometria Amostral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CDFE-F857-48F9-9084-EE5536F7B2BC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5496" y="1070076"/>
            <a:ext cx="5408048" cy="540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976</Words>
  <Application>Microsoft Office PowerPoint</Application>
  <PresentationFormat>Apresentação na tela (4:3)</PresentationFormat>
  <Paragraphs>264</Paragraphs>
  <Slides>38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38</vt:i4>
      </vt:variant>
    </vt:vector>
  </HeadingPairs>
  <TitlesOfParts>
    <vt:vector size="47" baseType="lpstr">
      <vt:lpstr>Arial</vt:lpstr>
      <vt:lpstr>Arial Black</vt:lpstr>
      <vt:lpstr>Calibri</vt:lpstr>
      <vt:lpstr>Cambria Math</vt:lpstr>
      <vt:lpstr>Symbol</vt:lpstr>
      <vt:lpstr>Times New Roman</vt:lpstr>
      <vt:lpstr>Tema do Office</vt:lpstr>
      <vt:lpstr>Worksheet</vt:lpstr>
      <vt:lpstr>Equação</vt:lpstr>
      <vt:lpstr>Geometria amostral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Square</vt:lpstr>
      <vt:lpstr>Diamond</vt:lpstr>
      <vt:lpstr>Circle</vt:lpstr>
      <vt:lpstr>Samples</vt:lpstr>
      <vt:lpstr>Bayesian Operation: Prior to posterior.  Priors, likelihoods and Posteriors</vt:lpstr>
      <vt:lpstr>Pareto densities</vt:lpstr>
      <vt:lpstr>Area densities</vt:lpstr>
      <vt:lpstr>Gráficos das densidades das áreas </vt:lpstr>
      <vt:lpstr>Esclerose Múltipla 1</vt:lpstr>
      <vt:lpstr>Esclerose Múltipla 2</vt:lpstr>
      <vt:lpstr>Esclerose Múltipla 3:</vt:lpstr>
      <vt:lpstr>Esclerose Múltipla 4</vt:lpstr>
      <vt:lpstr>Nosso futuro neste problema: Sugestão</vt:lpstr>
      <vt:lpstr>Apresentação do PowerPoint</vt:lpstr>
      <vt:lpstr>Densidade com média zero e parâmetro b</vt:lpstr>
      <vt:lpstr>Cobrindo o plano</vt:lpstr>
      <vt:lpstr>Cobrindo o plano</vt:lpstr>
      <vt:lpstr>Modelo 1 (Cov positiva)</vt:lpstr>
      <vt:lpstr>Modelo 2 (rotação 45º no Modelo 1)</vt:lpstr>
      <vt:lpstr>Modelo 3 (Cov negativa)</vt:lpstr>
      <vt:lpstr>Modelo 4 (rotação 45º no Modelo 3)</vt:lpstr>
      <vt:lpstr>Algumas propriedades gerais</vt:lpstr>
      <vt:lpstr>Algumas propriedades gerais</vt:lpstr>
      <vt:lpstr>Algumas propriedades gerais</vt:lpstr>
      <vt:lpstr>Algumas propriedades gerais</vt:lpstr>
      <vt:lpstr>Apresentação do PowerPoint</vt:lpstr>
      <vt:lpstr>Apresentação do PowerPoint</vt:lpstr>
      <vt:lpstr>Apresentação do PowerPoint</vt:lpstr>
      <vt:lpstr>Ajuste do modelo em dados de um paciente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Geometria amostral</dc:title>
  <dc:creator>Carlos</dc:creator>
  <cp:lastModifiedBy>carlos Pereira</cp:lastModifiedBy>
  <cp:revision>106</cp:revision>
  <dcterms:created xsi:type="dcterms:W3CDTF">2017-05-11T02:18:07Z</dcterms:created>
  <dcterms:modified xsi:type="dcterms:W3CDTF">2017-06-06T21:52:39Z</dcterms:modified>
</cp:coreProperties>
</file>