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04" r:id="rId3"/>
    <p:sldId id="371" r:id="rId4"/>
    <p:sldId id="376" r:id="rId5"/>
    <p:sldId id="377" r:id="rId6"/>
    <p:sldId id="381" r:id="rId7"/>
    <p:sldId id="392" r:id="rId8"/>
    <p:sldId id="378" r:id="rId9"/>
    <p:sldId id="394" r:id="rId10"/>
    <p:sldId id="379" r:id="rId11"/>
    <p:sldId id="393" r:id="rId12"/>
    <p:sldId id="380" r:id="rId13"/>
    <p:sldId id="412" r:id="rId14"/>
    <p:sldId id="401" r:id="rId15"/>
    <p:sldId id="396" r:id="rId16"/>
    <p:sldId id="416" r:id="rId17"/>
    <p:sldId id="417" r:id="rId18"/>
    <p:sldId id="397" r:id="rId19"/>
    <p:sldId id="398" r:id="rId20"/>
    <p:sldId id="399" r:id="rId21"/>
    <p:sldId id="414" r:id="rId22"/>
    <p:sldId id="408" r:id="rId23"/>
    <p:sldId id="407" r:id="rId24"/>
    <p:sldId id="409" r:id="rId25"/>
    <p:sldId id="419" r:id="rId26"/>
    <p:sldId id="410" r:id="rId27"/>
    <p:sldId id="418" r:id="rId28"/>
    <p:sldId id="403" r:id="rId29"/>
    <p:sldId id="354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FFCC66"/>
    <a:srgbClr val="42679B"/>
    <a:srgbClr val="9999FF"/>
    <a:srgbClr val="66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853" autoAdjust="0"/>
  </p:normalViewPr>
  <p:slideViewPr>
    <p:cSldViewPr>
      <p:cViewPr varScale="1">
        <p:scale>
          <a:sx n="86" d="100"/>
          <a:sy n="86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A70EF-7ACE-634E-A4B1-E0ECBB5A80AC}" type="datetimeFigureOut">
              <a:rPr lang="en-US" smtClean="0"/>
              <a:pPr/>
              <a:t>06/06/17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61C9D-180F-134F-8894-37B3A2C728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36048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44188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25514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90500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333251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226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08275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32261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82510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0681972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9758212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auto">
          <a:xfrm>
            <a:off x="457200" y="838200"/>
            <a:ext cx="8686800" cy="228600"/>
          </a:xfrm>
          <a:custGeom>
            <a:avLst/>
            <a:gdLst>
              <a:gd name="T0" fmla="*/ 0 w 11516"/>
              <a:gd name="T1" fmla="*/ 0 h 440"/>
              <a:gd name="T2" fmla="*/ 11516 w 11516"/>
              <a:gd name="T3" fmla="*/ 0 h 440"/>
              <a:gd name="T4" fmla="*/ 11502 w 11516"/>
              <a:gd name="T5" fmla="*/ 440 h 440"/>
              <a:gd name="T6" fmla="*/ 8740 w 11516"/>
              <a:gd name="T7" fmla="*/ 440 h 440"/>
              <a:gd name="T8" fmla="*/ 8450 w 11516"/>
              <a:gd name="T9" fmla="*/ 150 h 440"/>
              <a:gd name="T10" fmla="*/ 150 w 11516"/>
              <a:gd name="T11" fmla="*/ 150 h 440"/>
              <a:gd name="T12" fmla="*/ 0 w 11516"/>
              <a:gd name="T13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16" h="440">
                <a:moveTo>
                  <a:pt x="0" y="0"/>
                </a:moveTo>
                <a:lnTo>
                  <a:pt x="11516" y="0"/>
                </a:lnTo>
                <a:lnTo>
                  <a:pt x="11502" y="440"/>
                </a:lnTo>
                <a:lnTo>
                  <a:pt x="8740" y="440"/>
                </a:lnTo>
                <a:lnTo>
                  <a:pt x="8450" y="150"/>
                </a:lnTo>
                <a:lnTo>
                  <a:pt x="150" y="15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8474075" y="6415088"/>
            <a:ext cx="59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C4E9A62-4A80-4958-9D1E-D957E308EAA3}" type="slidenum">
              <a:rPr lang="fr-FR" b="1">
                <a:solidFill>
                  <a:srgbClr val="42679B"/>
                </a:solidFill>
              </a:rPr>
              <a:pPr/>
              <a:t>‹#›</a:t>
            </a:fld>
            <a:endParaRPr lang="fr-FR" b="1">
              <a:solidFill>
                <a:srgbClr val="42679B"/>
              </a:solidFill>
            </a:endParaRPr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rot="10800000">
            <a:off x="0" y="6172199"/>
            <a:ext cx="8686800" cy="228600"/>
          </a:xfrm>
          <a:custGeom>
            <a:avLst/>
            <a:gdLst>
              <a:gd name="T0" fmla="*/ 0 w 11516"/>
              <a:gd name="T1" fmla="*/ 0 h 440"/>
              <a:gd name="T2" fmla="*/ 11516 w 11516"/>
              <a:gd name="T3" fmla="*/ 0 h 440"/>
              <a:gd name="T4" fmla="*/ 11502 w 11516"/>
              <a:gd name="T5" fmla="*/ 440 h 440"/>
              <a:gd name="T6" fmla="*/ 8740 w 11516"/>
              <a:gd name="T7" fmla="*/ 440 h 440"/>
              <a:gd name="T8" fmla="*/ 8450 w 11516"/>
              <a:gd name="T9" fmla="*/ 150 h 440"/>
              <a:gd name="T10" fmla="*/ 150 w 11516"/>
              <a:gd name="T11" fmla="*/ 150 h 440"/>
              <a:gd name="T12" fmla="*/ 0 w 11516"/>
              <a:gd name="T13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16" h="440">
                <a:moveTo>
                  <a:pt x="0" y="0"/>
                </a:moveTo>
                <a:lnTo>
                  <a:pt x="11516" y="0"/>
                </a:lnTo>
                <a:lnTo>
                  <a:pt x="11502" y="440"/>
                </a:lnTo>
                <a:lnTo>
                  <a:pt x="8740" y="440"/>
                </a:lnTo>
                <a:lnTo>
                  <a:pt x="8450" y="150"/>
                </a:lnTo>
                <a:lnTo>
                  <a:pt x="150" y="15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305800" y="64770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" name="Picture 1" descr="screensho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841500"/>
            <a:ext cx="8724900" cy="977900"/>
          </a:xfrm>
          <a:prstGeom prst="rect">
            <a:avLst/>
          </a:prstGeom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259632" y="3026709"/>
            <a:ext cx="6696744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buClr>
                <a:srgbClr val="0033CC"/>
              </a:buClr>
            </a:pPr>
            <a:r>
              <a:rPr lang="en-US" sz="2000" dirty="0" smtClean="0">
                <a:solidFill>
                  <a:srgbClr val="003366"/>
                </a:solidFill>
              </a:rPr>
              <a:t>FORMAÇÃO DE JOVENS PROFSSIONAIS DA ACADEMIA E DO MERCADO DE TRABALHO</a:t>
            </a:r>
            <a:endParaRPr lang="pt-BR" sz="2000" dirty="0">
              <a:solidFill>
                <a:srgbClr val="003366"/>
              </a:solidFill>
            </a:endParaRPr>
          </a:p>
        </p:txBody>
      </p:sp>
      <p:sp>
        <p:nvSpPr>
          <p:cNvPr id="24" name="Retângulo 2"/>
          <p:cNvSpPr/>
          <p:nvPr/>
        </p:nvSpPr>
        <p:spPr>
          <a:xfrm>
            <a:off x="3131840" y="4006805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        </a:t>
            </a:r>
            <a:r>
              <a:rPr lang="pt-BR" sz="2000" dirty="0" smtClean="0">
                <a:solidFill>
                  <a:srgbClr val="FF0000"/>
                </a:solidFill>
                <a:latin typeface="Corbel" pitchFamily="34" charset="0"/>
              </a:rPr>
              <a:t>Vera Tomazella</a:t>
            </a:r>
          </a:p>
          <a:p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D</a:t>
            </a:r>
            <a:r>
              <a:rPr lang="en-US" sz="1600" dirty="0">
                <a:solidFill>
                  <a:srgbClr val="FF0000"/>
                </a:solidFill>
                <a:latin typeface="Corbel" pitchFamily="34" charset="0"/>
              </a:rPr>
              <a:t>E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s</a:t>
            </a:r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-UFSCar-São Carlos-SP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9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2520280" cy="12241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0"/>
          <p:cNvSpPr/>
          <p:nvPr/>
        </p:nvSpPr>
        <p:spPr>
          <a:xfrm>
            <a:off x="683568" y="1084674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</a:rPr>
              <a:t>UFC</a:t>
            </a:r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6" name="Retângulo 20"/>
          <p:cNvSpPr/>
          <p:nvPr/>
        </p:nvSpPr>
        <p:spPr>
          <a:xfrm>
            <a:off x="107504" y="641326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7" name="Text Box 2424"/>
          <p:cNvSpPr txBox="1">
            <a:spLocks noChangeArrowheads="1"/>
          </p:cNvSpPr>
          <p:nvPr/>
        </p:nvSpPr>
        <p:spPr bwMode="auto">
          <a:xfrm>
            <a:off x="467545" y="231031"/>
            <a:ext cx="756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dirty="0" smtClean="0">
                <a:solidFill>
                  <a:srgbClr val="0000FF"/>
                </a:solidFill>
              </a:rPr>
              <a:t>Projeto Pedagógico</a:t>
            </a:r>
            <a:endParaRPr lang="pt-BR" sz="2400" dirty="0">
              <a:solidFill>
                <a:srgbClr val="00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7728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O </a:t>
            </a:r>
            <a:r>
              <a:rPr lang="en-US" dirty="0" err="1"/>
              <a:t>curso</a:t>
            </a:r>
            <a:r>
              <a:rPr lang="en-US" dirty="0"/>
              <a:t> de </a:t>
            </a:r>
            <a:r>
              <a:rPr lang="en-US" dirty="0" err="1"/>
              <a:t>Bacharelado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Estatística</a:t>
            </a:r>
            <a:r>
              <a:rPr lang="en-US" dirty="0"/>
              <a:t> da UFC tem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missão</a:t>
            </a:r>
            <a:r>
              <a:rPr lang="en-US" dirty="0"/>
              <a:t> </a:t>
            </a:r>
            <a:r>
              <a:rPr lang="en-US" dirty="0" err="1"/>
              <a:t>formar</a:t>
            </a:r>
            <a:r>
              <a:rPr lang="en-US" dirty="0"/>
              <a:t> </a:t>
            </a:r>
            <a:r>
              <a:rPr lang="en-US" dirty="0" err="1"/>
              <a:t>profissionais</a:t>
            </a:r>
            <a:r>
              <a:rPr lang="en-US" dirty="0"/>
              <a:t> com </a:t>
            </a:r>
            <a:r>
              <a:rPr lang="en-US" dirty="0" err="1"/>
              <a:t>conhecimentos</a:t>
            </a:r>
            <a:r>
              <a:rPr lang="en-US" dirty="0"/>
              <a:t> das </a:t>
            </a:r>
            <a:r>
              <a:rPr lang="en-US" dirty="0" err="1"/>
              <a:t>técnicas</a:t>
            </a:r>
            <a:r>
              <a:rPr lang="en-US" dirty="0"/>
              <a:t> </a:t>
            </a:r>
            <a:r>
              <a:rPr lang="en-US" dirty="0" err="1"/>
              <a:t>estatísticas</a:t>
            </a:r>
            <a:r>
              <a:rPr lang="en-US" dirty="0"/>
              <a:t> e </a:t>
            </a:r>
            <a:r>
              <a:rPr lang="en-US" dirty="0" err="1"/>
              <a:t>afins</a:t>
            </a:r>
            <a:r>
              <a:rPr lang="en-US" dirty="0"/>
              <a:t>,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capaz</a:t>
            </a:r>
            <a:r>
              <a:rPr lang="en-US" dirty="0"/>
              <a:t> de </a:t>
            </a:r>
            <a:r>
              <a:rPr lang="en-US" dirty="0" err="1"/>
              <a:t>atuar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setores</a:t>
            </a:r>
            <a:r>
              <a:rPr lang="en-US" dirty="0"/>
              <a:t>,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privado</a:t>
            </a:r>
            <a:r>
              <a:rPr lang="en-US" dirty="0"/>
              <a:t>. O </a:t>
            </a:r>
            <a:r>
              <a:rPr lang="en-US" dirty="0" err="1"/>
              <a:t>profissional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apresentar</a:t>
            </a:r>
            <a:r>
              <a:rPr lang="en-US" dirty="0"/>
              <a:t> as </a:t>
            </a:r>
            <a:r>
              <a:rPr lang="en-US" dirty="0" err="1"/>
              <a:t>seguintes</a:t>
            </a:r>
            <a:r>
              <a:rPr lang="en-US" dirty="0"/>
              <a:t> </a:t>
            </a:r>
            <a:r>
              <a:rPr lang="en-US" dirty="0" err="1"/>
              <a:t>características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5536" y="2931909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 smtClean="0"/>
              <a:t>Dominar</a:t>
            </a:r>
            <a:r>
              <a:rPr lang="en-US" dirty="0" smtClean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conhecimentos</a:t>
            </a:r>
            <a:r>
              <a:rPr lang="en-US" dirty="0"/>
              <a:t> </a:t>
            </a:r>
            <a:r>
              <a:rPr lang="en-US" dirty="0" err="1"/>
              <a:t>estatísticos</a:t>
            </a:r>
            <a:r>
              <a:rPr lang="en-US" dirty="0"/>
              <a:t>, </a:t>
            </a:r>
            <a:r>
              <a:rPr lang="en-US" dirty="0" err="1"/>
              <a:t>tendo</a:t>
            </a:r>
            <a:r>
              <a:rPr lang="en-US" dirty="0"/>
              <a:t> </a:t>
            </a:r>
            <a:r>
              <a:rPr lang="en-US" dirty="0" err="1"/>
              <a:t>consciência</a:t>
            </a:r>
            <a:r>
              <a:rPr lang="en-US" dirty="0"/>
              <a:t> do </a:t>
            </a:r>
            <a:r>
              <a:rPr lang="en-US" dirty="0" err="1"/>
              <a:t>modo</a:t>
            </a:r>
            <a:r>
              <a:rPr lang="en-US" dirty="0"/>
              <a:t> de </a:t>
            </a:r>
            <a:r>
              <a:rPr lang="en-US" dirty="0" err="1"/>
              <a:t>produção</a:t>
            </a:r>
            <a:r>
              <a:rPr lang="en-US" dirty="0"/>
              <a:t> </a:t>
            </a:r>
            <a:r>
              <a:rPr lang="en-US" dirty="0" err="1"/>
              <a:t>próprio</a:t>
            </a:r>
            <a:r>
              <a:rPr lang="en-US" dirty="0"/>
              <a:t> </a:t>
            </a:r>
            <a:r>
              <a:rPr lang="en-US" dirty="0" err="1"/>
              <a:t>desta</a:t>
            </a:r>
            <a:r>
              <a:rPr lang="en-US" dirty="0"/>
              <a:t> </a:t>
            </a:r>
            <a:r>
              <a:rPr lang="en-US" dirty="0" err="1"/>
              <a:t>ciência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tendo</a:t>
            </a:r>
            <a:r>
              <a:rPr lang="en-US" dirty="0" smtClean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conhecimento</a:t>
            </a:r>
            <a:r>
              <a:rPr lang="en-US" dirty="0"/>
              <a:t> das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aplicações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várias</a:t>
            </a:r>
            <a:r>
              <a:rPr lang="en-US" dirty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 err="1" smtClean="0"/>
              <a:t>Perceber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quanto</a:t>
            </a:r>
            <a:r>
              <a:rPr lang="en-US" dirty="0"/>
              <a:t> o </a:t>
            </a:r>
            <a:r>
              <a:rPr lang="en-US" dirty="0" err="1"/>
              <a:t>domínio</a:t>
            </a:r>
            <a:r>
              <a:rPr lang="en-US" dirty="0"/>
              <a:t> de </a:t>
            </a:r>
            <a:r>
              <a:rPr lang="en-US" dirty="0" err="1"/>
              <a:t>certos</a:t>
            </a:r>
            <a:r>
              <a:rPr lang="en-US" dirty="0"/>
              <a:t> </a:t>
            </a:r>
            <a:r>
              <a:rPr lang="en-US" dirty="0" err="1"/>
              <a:t>conteúdos</a:t>
            </a:r>
            <a:r>
              <a:rPr lang="en-US" dirty="0"/>
              <a:t>, </a:t>
            </a:r>
            <a:r>
              <a:rPr lang="en-US" dirty="0" err="1"/>
              <a:t>habilidades</a:t>
            </a:r>
            <a:r>
              <a:rPr lang="en-US" dirty="0"/>
              <a:t> e </a:t>
            </a:r>
            <a:r>
              <a:rPr lang="en-US" dirty="0" err="1"/>
              <a:t>competências</a:t>
            </a:r>
            <a:r>
              <a:rPr lang="en-US" dirty="0"/>
              <a:t> </a:t>
            </a:r>
            <a:r>
              <a:rPr lang="en-US" dirty="0" err="1"/>
              <a:t>próprias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Estatística</a:t>
            </a:r>
            <a:r>
              <a:rPr lang="en-US" dirty="0"/>
              <a:t> </a:t>
            </a:r>
            <a:r>
              <a:rPr lang="en-US" dirty="0" err="1"/>
              <a:t>importam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pleno</a:t>
            </a:r>
            <a:r>
              <a:rPr lang="en-US" dirty="0"/>
              <a:t> da </a:t>
            </a:r>
            <a:r>
              <a:rPr lang="en-US" dirty="0" err="1"/>
              <a:t>profissão</a:t>
            </a:r>
            <a:r>
              <a:rPr lang="en-US" dirty="0" smtClean="0"/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dirty="0" err="1"/>
              <a:t>S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/>
              <a:t>capaz</a:t>
            </a:r>
            <a:r>
              <a:rPr lang="en-US" dirty="0"/>
              <a:t> de </a:t>
            </a:r>
            <a:r>
              <a:rPr lang="en-US" dirty="0" err="1"/>
              <a:t>trabalhar</a:t>
            </a:r>
            <a:r>
              <a:rPr lang="en-US" dirty="0"/>
              <a:t> de forma </a:t>
            </a:r>
            <a:r>
              <a:rPr lang="en-US" dirty="0" err="1"/>
              <a:t>integrada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profissionais</a:t>
            </a:r>
            <a:r>
              <a:rPr lang="en-US" dirty="0"/>
              <a:t> da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 e de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com </a:t>
            </a: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favorecer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aprendizagem</a:t>
            </a:r>
            <a:r>
              <a:rPr lang="en-US" dirty="0"/>
              <a:t> </a:t>
            </a:r>
            <a:r>
              <a:rPr lang="en-US" dirty="0" err="1"/>
              <a:t>contínua</a:t>
            </a:r>
            <a:r>
              <a:rPr lang="en-US" dirty="0"/>
              <a:t> e </a:t>
            </a:r>
            <a:r>
              <a:rPr lang="en-US" dirty="0" err="1"/>
              <a:t>interdisciplinar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517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0"/>
          <p:cNvSpPr/>
          <p:nvPr/>
        </p:nvSpPr>
        <p:spPr>
          <a:xfrm>
            <a:off x="683568" y="940658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</a:rPr>
              <a:t>UFAM</a:t>
            </a:r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467544" y="1934829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Curso de Graduação em Estatística tem por objetivo qualificar os seus graduados </a:t>
            </a:r>
            <a:r>
              <a:rPr lang="pt-BR" dirty="0" smtClean="0"/>
              <a:t>com conhecimentos </a:t>
            </a:r>
            <a:r>
              <a:rPr lang="pt-BR" dirty="0"/>
              <a:t>gerais e específicos da área de Estatística para ocupar as mais diversas </a:t>
            </a:r>
            <a:r>
              <a:rPr lang="pt-BR" dirty="0" smtClean="0"/>
              <a:t>posições no </a:t>
            </a:r>
            <a:r>
              <a:rPr lang="pt-BR" dirty="0"/>
              <a:t>mercado de trabalho, contribuindo para a manutenção e expansão da área, através </a:t>
            </a:r>
            <a:r>
              <a:rPr lang="pt-BR" dirty="0" smtClean="0"/>
              <a:t>do aperfeiçoamento </a:t>
            </a:r>
            <a:r>
              <a:rPr lang="pt-BR" dirty="0"/>
              <a:t>e desenvolvimento de técnicas de coleta e análise inovadoras, interagindo com</a:t>
            </a:r>
          </a:p>
          <a:p>
            <a:pPr algn="just"/>
            <a:r>
              <a:rPr lang="pt-BR" dirty="0"/>
              <a:t>equipes multidisciplinares, além de prepará-lo para estudos em nível de pós–graduação.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38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48478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curso tem uma fundamentação teórica forte aliada as atividades práticas. O aluno pode, de acordo com as suas aptidões optar por uma (ou mais) ênfases. Uma ênfase é formada por um específico conjunto de disciplinas que propiciam ao aluno a oportunidade de aprofundar os seus conhecimentos em uma determinada área de aplicação dos métodos estatísticos. As ênfases oferecidas atualmente pelo curso são: Análise de Riscos e Finanças (RF), Qualidade e Confiabilidade (QC), Saúde e Meio Ambiente (SMA) e Estatísticas Sociais (ES).</a:t>
            </a:r>
            <a:endParaRPr lang="en-US" dirty="0"/>
          </a:p>
        </p:txBody>
      </p:sp>
      <p:sp>
        <p:nvSpPr>
          <p:cNvPr id="5" name="Retângulo 10"/>
          <p:cNvSpPr/>
          <p:nvPr/>
        </p:nvSpPr>
        <p:spPr>
          <a:xfrm>
            <a:off x="683568" y="980728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</a:rPr>
              <a:t>UFSCar</a:t>
            </a:r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2" name="Rectangle 1"/>
          <p:cNvSpPr/>
          <p:nvPr/>
        </p:nvSpPr>
        <p:spPr>
          <a:xfrm>
            <a:off x="179512" y="364502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egresso do Curso deverá ser um bacharel com sólida formação básica, científica </a:t>
            </a:r>
            <a:r>
              <a:rPr lang="pt-BR" dirty="0" smtClean="0"/>
              <a:t>e técnica </a:t>
            </a:r>
            <a:r>
              <a:rPr lang="pt-BR" dirty="0"/>
              <a:t>em estatística e áreas correlatas, capacitado a atuar, crítica </a:t>
            </a:r>
            <a:r>
              <a:rPr lang="pt-BR" dirty="0" smtClean="0"/>
              <a:t>e criativamente</a:t>
            </a:r>
            <a:r>
              <a:rPr lang="pt-BR" dirty="0"/>
              <a:t>, na </a:t>
            </a:r>
            <a:r>
              <a:rPr lang="pt-BR" dirty="0" smtClean="0"/>
              <a:t>solução de </a:t>
            </a:r>
            <a:r>
              <a:rPr lang="pt-BR" dirty="0"/>
              <a:t>problemas relativos a fenômenos que envolvam aleatoriedade, tratando de forma racional </a:t>
            </a:r>
            <a:r>
              <a:rPr lang="pt-BR" dirty="0" smtClean="0"/>
              <a:t>a variabilidade </a:t>
            </a:r>
            <a:r>
              <a:rPr lang="pt-BR" dirty="0"/>
              <a:t>intrínseca à maior parte desses fenômenos.</a:t>
            </a:r>
            <a:endParaRPr lang="en-US" dirty="0"/>
          </a:p>
        </p:txBody>
      </p:sp>
      <p:sp>
        <p:nvSpPr>
          <p:cNvPr id="6" name="Retângulo 20"/>
          <p:cNvSpPr/>
          <p:nvPr/>
        </p:nvSpPr>
        <p:spPr>
          <a:xfrm>
            <a:off x="107504" y="641326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7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/>
          <p:cNvSpPr/>
          <p:nvPr/>
        </p:nvSpPr>
        <p:spPr>
          <a:xfrm>
            <a:off x="683568" y="980728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</a:rPr>
              <a:t>UFPR</a:t>
            </a:r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467544" y="148071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De </a:t>
            </a:r>
            <a:r>
              <a:rPr lang="en-US" dirty="0" err="1"/>
              <a:t>maneira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, o </a:t>
            </a:r>
            <a:r>
              <a:rPr lang="en-US" dirty="0" err="1"/>
              <a:t>estatístico</a:t>
            </a:r>
            <a:r>
              <a:rPr lang="en-US" dirty="0"/>
              <a:t> </a:t>
            </a:r>
            <a:r>
              <a:rPr lang="en-US" dirty="0" err="1"/>
              <a:t>formado</a:t>
            </a:r>
            <a:r>
              <a:rPr lang="en-US" dirty="0"/>
              <a:t> no </a:t>
            </a:r>
            <a:r>
              <a:rPr lang="en-US" dirty="0" err="1"/>
              <a:t>Curso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um </a:t>
            </a:r>
            <a:r>
              <a:rPr lang="en-US" dirty="0" err="1" smtClean="0"/>
              <a:t>profissional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com </a:t>
            </a:r>
            <a:r>
              <a:rPr lang="en-US" dirty="0" err="1"/>
              <a:t>conhecimentos</a:t>
            </a:r>
            <a:r>
              <a:rPr lang="en-US" dirty="0"/>
              <a:t> </a:t>
            </a:r>
            <a:r>
              <a:rPr lang="en-US" dirty="0" err="1"/>
              <a:t>sólidos</a:t>
            </a:r>
            <a:r>
              <a:rPr lang="en-US" dirty="0"/>
              <a:t> e </a:t>
            </a:r>
            <a:r>
              <a:rPr lang="en-US" dirty="0" err="1"/>
              <a:t>atualizados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estatística</a:t>
            </a:r>
            <a:r>
              <a:rPr lang="en-US" dirty="0"/>
              <a:t>, </a:t>
            </a:r>
            <a:r>
              <a:rPr lang="en-US" dirty="0" err="1"/>
              <a:t>matemática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computação</a:t>
            </a:r>
            <a:r>
              <a:rPr lang="en-US" dirty="0"/>
              <a:t>, resolve com </a:t>
            </a:r>
            <a:r>
              <a:rPr lang="en-US" dirty="0" err="1"/>
              <a:t>competência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usuais</a:t>
            </a:r>
            <a:r>
              <a:rPr lang="en-US" dirty="0"/>
              <a:t> de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atuação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</a:t>
            </a:r>
            <a:r>
              <a:rPr lang="en-US" dirty="0" err="1"/>
              <a:t>coleta</a:t>
            </a:r>
            <a:r>
              <a:rPr lang="en-US" dirty="0"/>
              <a:t> dados </a:t>
            </a:r>
            <a:r>
              <a:rPr lang="en-US" dirty="0" err="1"/>
              <a:t>sobre</a:t>
            </a:r>
            <a:r>
              <a:rPr lang="en-US" dirty="0"/>
              <a:t> um </a:t>
            </a:r>
            <a:r>
              <a:rPr lang="en-US" dirty="0" err="1"/>
              <a:t>fenômeno</a:t>
            </a:r>
            <a:r>
              <a:rPr lang="en-US" dirty="0"/>
              <a:t>, </a:t>
            </a:r>
            <a:r>
              <a:rPr lang="en-US" dirty="0" err="1"/>
              <a:t>organiza</a:t>
            </a:r>
            <a:r>
              <a:rPr lang="en-US" dirty="0"/>
              <a:t> e </a:t>
            </a:r>
            <a:r>
              <a:rPr lang="en-US" dirty="0" err="1"/>
              <a:t>sintetiza</a:t>
            </a:r>
            <a:r>
              <a:rPr lang="en-US" dirty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dados </a:t>
            </a:r>
            <a:r>
              <a:rPr lang="en-US" dirty="0" err="1"/>
              <a:t>transformando-os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, </a:t>
            </a:r>
            <a:r>
              <a:rPr lang="en-US" dirty="0" err="1"/>
              <a:t>ajustando</a:t>
            </a:r>
            <a:r>
              <a:rPr lang="en-US" dirty="0"/>
              <a:t> </a:t>
            </a:r>
            <a:r>
              <a:rPr lang="en-US" dirty="0" err="1"/>
              <a:t>modelos</a:t>
            </a:r>
            <a:r>
              <a:rPr lang="en-US" dirty="0"/>
              <a:t> </a:t>
            </a:r>
            <a:r>
              <a:rPr lang="en-US" dirty="0" err="1"/>
              <a:t>estatísticos</a:t>
            </a:r>
            <a:r>
              <a:rPr lang="en-US" dirty="0"/>
              <a:t> e </a:t>
            </a:r>
            <a:r>
              <a:rPr lang="en-US" dirty="0" smtClean="0"/>
              <a:t>tem a </a:t>
            </a:r>
            <a:r>
              <a:rPr lang="en-US" dirty="0" err="1"/>
              <a:t>capacidade</a:t>
            </a:r>
            <a:r>
              <a:rPr lang="en-US" dirty="0"/>
              <a:t> de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solução</a:t>
            </a:r>
            <a:r>
              <a:rPr lang="en-US" dirty="0"/>
              <a:t> de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triviais</a:t>
            </a:r>
            <a:r>
              <a:rPr lang="en-US" dirty="0" smtClean="0"/>
              <a:t>. </a:t>
            </a:r>
            <a:r>
              <a:rPr lang="en-US" dirty="0" err="1" smtClean="0"/>
              <a:t>Além</a:t>
            </a:r>
            <a:r>
              <a:rPr lang="en-US" dirty="0" smtClean="0"/>
              <a:t> </a:t>
            </a:r>
            <a:r>
              <a:rPr lang="en-US" dirty="0" err="1"/>
              <a:t>disto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a </a:t>
            </a:r>
            <a:r>
              <a:rPr lang="en-US" dirty="0" err="1"/>
              <a:t>criatividade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 err="1" smtClean="0"/>
              <a:t>curiosidade</a:t>
            </a:r>
            <a:r>
              <a:rPr lang="en-US" dirty="0" smtClean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conhecimento</a:t>
            </a:r>
            <a:r>
              <a:rPr lang="en-US" dirty="0"/>
              <a:t> novo 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postura</a:t>
            </a:r>
            <a:r>
              <a:rPr lang="en-US" dirty="0"/>
              <a:t> </a:t>
            </a:r>
            <a:r>
              <a:rPr lang="en-US" dirty="0" err="1"/>
              <a:t>ética</a:t>
            </a:r>
            <a:r>
              <a:rPr lang="en-US" dirty="0"/>
              <a:t> </a:t>
            </a:r>
            <a:r>
              <a:rPr lang="en-US" dirty="0" err="1"/>
              <a:t>diante</a:t>
            </a:r>
            <a:r>
              <a:rPr lang="en-US" dirty="0"/>
              <a:t> dos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/>
              <a:t>a resolver.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05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70" y="105273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pt-BR" dirty="0" smtClean="0">
                <a:solidFill>
                  <a:srgbClr val="000000"/>
                </a:solidFill>
                <a:cs typeface="Arial" pitchFamily="34" charset="0"/>
              </a:rPr>
              <a:t>       A formação do estatístico permite que ele desenvolva aptidões para solucionar problemas atuando como um detetive em busca de evidência quantitativas sobre determinados fenômenos. Para isso é preciso:</a:t>
            </a:r>
            <a:r>
              <a:rPr lang="pt-BR" dirty="0" smtClean="0">
                <a:cs typeface="Arial" pitchFamily="34" charset="0"/>
              </a:rPr>
              <a:t/>
            </a:r>
            <a:br>
              <a:rPr lang="pt-BR" dirty="0" smtClean="0">
                <a:cs typeface="Arial" pitchFamily="34" charset="0"/>
              </a:rPr>
            </a:br>
            <a:endParaRPr lang="pt-BR" dirty="0" smtClean="0"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5720" y="2759586"/>
            <a:ext cx="6572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pt-BR" sz="1600" dirty="0" smtClean="0">
                <a:solidFill>
                  <a:srgbClr val="FF0000"/>
                </a:solidFill>
                <a:cs typeface="Arial" pitchFamily="34" charset="0"/>
              </a:rPr>
              <a:t>-      Construir uma sólida base de conhecimentos em matemática;</a:t>
            </a:r>
          </a:p>
          <a:p>
            <a:pPr lvl="1" indent="-457200"/>
            <a:endParaRPr lang="pt-BR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indent="-457200" eaLnBrk="0" hangingPunct="0">
              <a:buFontTx/>
              <a:buChar char="-"/>
            </a:pPr>
            <a:r>
              <a:rPr lang="pt-BR" sz="1600" dirty="0" smtClean="0">
                <a:solidFill>
                  <a:srgbClr val="FF0000"/>
                </a:solidFill>
                <a:cs typeface="Arial" pitchFamily="34" charset="0"/>
              </a:rPr>
              <a:t>Incorporar habilidades no uso de computadores;</a:t>
            </a:r>
          </a:p>
          <a:p>
            <a:pPr lvl="1" indent="-457200" eaLnBrk="0" hangingPunct="0"/>
            <a:endParaRPr lang="pt-BR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indent="-457200" eaLnBrk="0" hangingPunct="0">
              <a:buFontTx/>
              <a:buChar char="-"/>
            </a:pPr>
            <a:r>
              <a:rPr lang="pt-BR" sz="1600" dirty="0" smtClean="0">
                <a:solidFill>
                  <a:srgbClr val="FF0000"/>
                </a:solidFill>
                <a:cs typeface="Arial" pitchFamily="34" charset="0"/>
              </a:rPr>
              <a:t>Desenvolver uma boa comunicação oral e escrita;</a:t>
            </a:r>
          </a:p>
          <a:p>
            <a:pPr lvl="1" indent="-457200" eaLnBrk="0" hangingPunct="0">
              <a:buFontTx/>
              <a:buChar char="-"/>
            </a:pPr>
            <a:endParaRPr lang="pt-BR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indent="-457200" eaLnBrk="0" hangingPunct="0">
              <a:buFontTx/>
              <a:buChar char="-"/>
            </a:pPr>
            <a:r>
              <a:rPr lang="pt-BR" sz="1600" dirty="0" smtClean="0">
                <a:solidFill>
                  <a:srgbClr val="FF0000"/>
                </a:solidFill>
                <a:cs typeface="Arial" pitchFamily="34" charset="0"/>
              </a:rPr>
              <a:t>Estar permanentemente aberto ao aprendizado de novas técnicas  métodos de trabalho</a:t>
            </a:r>
            <a:r>
              <a:rPr lang="pt-BR" sz="1600" dirty="0" smtClean="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lvl="1" indent="-457200" eaLnBrk="0" hangingPunct="0"/>
            <a:endParaRPr lang="pt-BR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indent="-457200" eaLnBrk="0" hangingPunct="0"/>
            <a:r>
              <a:rPr lang="pt-BR" sz="1600" dirty="0" smtClean="0">
                <a:solidFill>
                  <a:srgbClr val="FF0000"/>
                </a:solidFill>
                <a:cs typeface="Arial" pitchFamily="34" charset="0"/>
              </a:rPr>
              <a:t>-       Aprender a trabalhar em conjunto com profissionais de diferentes áreas do conhecimento</a:t>
            </a:r>
            <a:r>
              <a:rPr lang="pt-BR" sz="90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6413266"/>
            <a:ext cx="26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20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20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7" name="Text Box 2424"/>
          <p:cNvSpPr txBox="1">
            <a:spLocks noChangeArrowheads="1"/>
          </p:cNvSpPr>
          <p:nvPr/>
        </p:nvSpPr>
        <p:spPr bwMode="auto">
          <a:xfrm>
            <a:off x="1044377" y="332656"/>
            <a:ext cx="7056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dirty="0" smtClean="0">
                <a:solidFill>
                  <a:srgbClr val="0000FF"/>
                </a:solidFill>
              </a:rPr>
              <a:t>A </a:t>
            </a:r>
            <a:r>
              <a:rPr lang="pt-BR" sz="2400" dirty="0" smtClean="0">
                <a:solidFill>
                  <a:srgbClr val="0000FF"/>
                </a:solidFill>
              </a:rPr>
              <a:t>formação </a:t>
            </a:r>
            <a:r>
              <a:rPr lang="pt-BR" sz="2400" dirty="0">
                <a:solidFill>
                  <a:srgbClr val="0000FF"/>
                </a:solidFill>
              </a:rPr>
              <a:t>a</a:t>
            </a:r>
            <a:r>
              <a:rPr lang="pt-BR" sz="2400" dirty="0" smtClean="0">
                <a:solidFill>
                  <a:srgbClr val="0000FF"/>
                </a:solidFill>
              </a:rPr>
              <a:t>cadêmica </a:t>
            </a:r>
            <a:r>
              <a:rPr lang="pt-BR" sz="2400" dirty="0" smtClean="0">
                <a:solidFill>
                  <a:srgbClr val="0000FF"/>
                </a:solidFill>
              </a:rPr>
              <a:t>do </a:t>
            </a:r>
            <a:r>
              <a:rPr lang="pt-BR" sz="2400" dirty="0">
                <a:solidFill>
                  <a:srgbClr val="0000FF"/>
                </a:solidFill>
              </a:rPr>
              <a:t>E</a:t>
            </a:r>
            <a:r>
              <a:rPr lang="pt-BR" sz="2400" dirty="0" smtClean="0">
                <a:solidFill>
                  <a:srgbClr val="0000FF"/>
                </a:solidFill>
              </a:rPr>
              <a:t>statístico</a:t>
            </a:r>
            <a:endParaRPr lang="pt-BR" sz="2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02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2420888"/>
            <a:ext cx="74888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33CC"/>
              </a:buClr>
            </a:pPr>
            <a:r>
              <a:rPr lang="en-US" b="1" dirty="0" smtClean="0">
                <a:solidFill>
                  <a:srgbClr val="003366"/>
                </a:solidFill>
              </a:rPr>
              <a:t>  </a:t>
            </a:r>
            <a:endParaRPr lang="en-US" sz="2800" b="1" dirty="0" smtClean="0">
              <a:solidFill>
                <a:srgbClr val="003366"/>
              </a:solidFill>
            </a:endParaRPr>
          </a:p>
          <a:p>
            <a:pPr algn="just" eaLnBrk="0" hangingPunct="0">
              <a:buClr>
                <a:srgbClr val="0033CC"/>
              </a:buClr>
            </a:pPr>
            <a:r>
              <a:rPr lang="en-US" sz="2800" b="1" dirty="0" smtClean="0">
                <a:solidFill>
                  <a:srgbClr val="3366FF"/>
                </a:solidFill>
              </a:rPr>
              <a:t>PROGRAMAS DE</a:t>
            </a:r>
            <a:r>
              <a:rPr lang="en-US" sz="2800" b="1" dirty="0" smtClean="0">
                <a:solidFill>
                  <a:srgbClr val="3366FF"/>
                </a:solidFill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</a:rPr>
              <a:t>PÓS-</a:t>
            </a:r>
            <a:r>
              <a:rPr lang="en-US" sz="2800" b="1" dirty="0" smtClean="0">
                <a:solidFill>
                  <a:srgbClr val="3366FF"/>
                </a:solidFill>
              </a:rPr>
              <a:t>GRADUAÇÃO:</a:t>
            </a:r>
            <a:endParaRPr lang="en-US" sz="2800" b="1" dirty="0" smtClean="0">
              <a:solidFill>
                <a:srgbClr val="3366FF"/>
              </a:solidFill>
            </a:endParaRPr>
          </a:p>
          <a:p>
            <a:pPr algn="just" eaLnBrk="0" hangingPunct="0">
              <a:buClr>
                <a:srgbClr val="0033CC"/>
              </a:buClr>
            </a:pPr>
            <a:r>
              <a:rPr lang="en-US" sz="2800" b="1" dirty="0" smtClean="0">
                <a:solidFill>
                  <a:srgbClr val="3366FF"/>
                </a:solidFill>
              </a:rPr>
              <a:t>ONDE </a:t>
            </a:r>
            <a:r>
              <a:rPr lang="en-US" sz="2800" b="1" dirty="0" smtClean="0">
                <a:solidFill>
                  <a:srgbClr val="3366FF"/>
                </a:solidFill>
              </a:rPr>
              <a:t>EST</a:t>
            </a:r>
            <a:r>
              <a:rPr lang="en-US" sz="2800" b="1" dirty="0" smtClean="0">
                <a:solidFill>
                  <a:srgbClr val="3366FF"/>
                </a:solidFill>
              </a:rPr>
              <a:t>ÃO</a:t>
            </a:r>
            <a:r>
              <a:rPr lang="en-US" sz="2800" b="1" dirty="0" smtClean="0">
                <a:solidFill>
                  <a:srgbClr val="3366FF"/>
                </a:solidFill>
              </a:rPr>
              <a:t>? </a:t>
            </a:r>
            <a:endParaRPr lang="pt-BR" sz="2800" b="1" dirty="0">
              <a:solidFill>
                <a:srgbClr val="3366FF"/>
              </a:solidFill>
            </a:endParaRPr>
          </a:p>
        </p:txBody>
      </p:sp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251520" y="2783210"/>
            <a:ext cx="864096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78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98884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Formação</a:t>
            </a:r>
            <a:r>
              <a:rPr lang="en-US" dirty="0" smtClean="0"/>
              <a:t> </a:t>
            </a:r>
            <a:r>
              <a:rPr lang="en-US" dirty="0" err="1"/>
              <a:t>acadêmica</a:t>
            </a:r>
            <a:r>
              <a:rPr lang="en-US" dirty="0"/>
              <a:t> e </a:t>
            </a:r>
            <a:r>
              <a:rPr lang="en-US" dirty="0" err="1"/>
              <a:t>profissional</a:t>
            </a:r>
            <a:r>
              <a:rPr lang="en-US" dirty="0"/>
              <a:t> </a:t>
            </a:r>
            <a:r>
              <a:rPr lang="en-US" dirty="0" err="1"/>
              <a:t>oferecida</a:t>
            </a:r>
            <a:r>
              <a:rPr lang="en-US" dirty="0"/>
              <a:t> </a:t>
            </a:r>
            <a:r>
              <a:rPr lang="en-US" dirty="0" err="1"/>
              <a:t>àqueles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concluíram</a:t>
            </a:r>
            <a:r>
              <a:rPr lang="en-US" dirty="0"/>
              <a:t> um </a:t>
            </a:r>
            <a:r>
              <a:rPr lang="en-US" dirty="0" err="1"/>
              <a:t>curso</a:t>
            </a:r>
            <a:r>
              <a:rPr lang="en-US" dirty="0"/>
              <a:t> de </a:t>
            </a:r>
            <a:r>
              <a:rPr lang="en-US" dirty="0" err="1"/>
              <a:t>graduação</a:t>
            </a:r>
            <a:r>
              <a:rPr lang="en-US" dirty="0"/>
              <a:t>, </a:t>
            </a:r>
            <a:r>
              <a:rPr lang="en-US" dirty="0" err="1"/>
              <a:t>cujo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formar</a:t>
            </a:r>
            <a:r>
              <a:rPr lang="en-US" dirty="0"/>
              <a:t> </a:t>
            </a:r>
            <a:r>
              <a:rPr lang="en-US" dirty="0" err="1"/>
              <a:t>professores</a:t>
            </a:r>
            <a:r>
              <a:rPr lang="en-US" dirty="0"/>
              <a:t> de </a:t>
            </a:r>
            <a:r>
              <a:rPr lang="en-US" dirty="0" err="1"/>
              <a:t>nível</a:t>
            </a:r>
            <a:r>
              <a:rPr lang="en-US" dirty="0"/>
              <a:t> superior e </a:t>
            </a:r>
            <a:r>
              <a:rPr lang="en-US" dirty="0" err="1"/>
              <a:t>fornecer</a:t>
            </a:r>
            <a:r>
              <a:rPr lang="en-US" dirty="0"/>
              <a:t> </a:t>
            </a:r>
            <a:r>
              <a:rPr lang="en-US" dirty="0" err="1"/>
              <a:t>especialização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 smtClean="0"/>
              <a:t>conhecimento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No </a:t>
            </a:r>
            <a:r>
              <a:rPr lang="en-US" dirty="0" err="1"/>
              <a:t>Brasil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cursos</a:t>
            </a:r>
            <a:r>
              <a:rPr lang="en-US" dirty="0"/>
              <a:t> de </a:t>
            </a:r>
            <a:r>
              <a:rPr lang="en-US" dirty="0" err="1"/>
              <a:t>pós-</a:t>
            </a:r>
            <a:r>
              <a:rPr lang="en-US" dirty="0" err="1" smtClean="0"/>
              <a:t>graduação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divididos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: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5" name="Retângulo 1"/>
          <p:cNvSpPr/>
          <p:nvPr/>
        </p:nvSpPr>
        <p:spPr>
          <a:xfrm>
            <a:off x="539552" y="764704"/>
            <a:ext cx="74888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33CC"/>
              </a:buClr>
            </a:pPr>
            <a:r>
              <a:rPr lang="en-US" b="1" dirty="0" smtClean="0">
                <a:solidFill>
                  <a:srgbClr val="003366"/>
                </a:solidFill>
              </a:rPr>
              <a:t>  </a:t>
            </a:r>
            <a:endParaRPr lang="en-US" sz="2800" b="1" dirty="0" smtClean="0">
              <a:solidFill>
                <a:srgbClr val="003366"/>
              </a:solidFill>
            </a:endParaRPr>
          </a:p>
          <a:p>
            <a:pPr algn="just" eaLnBrk="0" hangingPunct="0">
              <a:buClr>
                <a:srgbClr val="0033CC"/>
              </a:buClr>
            </a:pPr>
            <a:r>
              <a:rPr lang="en-US" sz="2800" b="1" dirty="0" smtClean="0">
                <a:solidFill>
                  <a:srgbClr val="3366FF"/>
                </a:solidFill>
              </a:rPr>
              <a:t>O QUE </a:t>
            </a:r>
            <a:r>
              <a:rPr lang="en-US" sz="2800" b="1" dirty="0" err="1" smtClean="0">
                <a:solidFill>
                  <a:srgbClr val="3366FF"/>
                </a:solidFill>
              </a:rPr>
              <a:t>É</a:t>
            </a:r>
            <a:r>
              <a:rPr lang="en-US" sz="2800" b="1" dirty="0" smtClean="0">
                <a:solidFill>
                  <a:srgbClr val="3366FF"/>
                </a:solidFill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</a:rPr>
              <a:t>PÓS</a:t>
            </a:r>
            <a:r>
              <a:rPr lang="en-US" sz="2800" b="1" dirty="0" smtClean="0">
                <a:solidFill>
                  <a:srgbClr val="3366FF"/>
                </a:solidFill>
              </a:rPr>
              <a:t>-</a:t>
            </a:r>
            <a:r>
              <a:rPr lang="en-US" sz="2800" b="1" dirty="0" smtClean="0">
                <a:solidFill>
                  <a:srgbClr val="3366FF"/>
                </a:solidFill>
              </a:rPr>
              <a:t>GRADUAÇÃO ?</a:t>
            </a:r>
            <a:endParaRPr lang="en-US" sz="2800" b="1" dirty="0" smtClean="0">
              <a:solidFill>
                <a:srgbClr val="33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221088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Lato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sensu</a:t>
            </a:r>
            <a:r>
              <a:rPr lang="en-US" dirty="0"/>
              <a:t> - </a:t>
            </a:r>
            <a:r>
              <a:rPr lang="en-US" dirty="0" err="1"/>
              <a:t>Cursos</a:t>
            </a:r>
            <a:r>
              <a:rPr lang="en-US" dirty="0"/>
              <a:t> de </a:t>
            </a:r>
            <a:r>
              <a:rPr lang="en-US" dirty="0" err="1"/>
              <a:t>especialização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MBA (Master in Business Administration). </a:t>
            </a:r>
            <a:endParaRPr lang="en-US" dirty="0" smtClean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Strictu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sensu</a:t>
            </a:r>
            <a:r>
              <a:rPr lang="en-US" dirty="0"/>
              <a:t> - </a:t>
            </a:r>
            <a:r>
              <a:rPr lang="en-US" dirty="0" err="1"/>
              <a:t>Cursos</a:t>
            </a:r>
            <a:r>
              <a:rPr lang="en-US" dirty="0"/>
              <a:t> de </a:t>
            </a:r>
            <a:r>
              <a:rPr lang="en-US" dirty="0" err="1"/>
              <a:t>mestrado</a:t>
            </a:r>
            <a:r>
              <a:rPr lang="en-US" dirty="0"/>
              <a:t> </a:t>
            </a:r>
            <a:r>
              <a:rPr lang="en-US" dirty="0" err="1"/>
              <a:t>profissionalizante</a:t>
            </a:r>
            <a:r>
              <a:rPr lang="en-US" dirty="0"/>
              <a:t>, </a:t>
            </a:r>
            <a:r>
              <a:rPr lang="en-US" dirty="0" err="1"/>
              <a:t>mestrado</a:t>
            </a:r>
            <a:r>
              <a:rPr lang="en-US" dirty="0"/>
              <a:t> e </a:t>
            </a:r>
            <a:r>
              <a:rPr lang="en-US" dirty="0" err="1"/>
              <a:t>doutorado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551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/>
          <p:nvPr/>
        </p:nvSpPr>
        <p:spPr>
          <a:xfrm>
            <a:off x="0" y="1105580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33CC"/>
              </a:buClr>
            </a:pPr>
            <a:r>
              <a:rPr lang="en-US" b="1" dirty="0" smtClean="0">
                <a:solidFill>
                  <a:srgbClr val="003366"/>
                </a:solidFill>
              </a:rPr>
              <a:t>  </a:t>
            </a:r>
            <a:r>
              <a:rPr lang="en-US" sz="2800" b="1" dirty="0" smtClean="0">
                <a:solidFill>
                  <a:srgbClr val="3366FF"/>
                </a:solidFill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</a:rPr>
              <a:t>PÓS</a:t>
            </a:r>
            <a:r>
              <a:rPr lang="en-US" sz="2800" b="1" dirty="0" smtClean="0">
                <a:solidFill>
                  <a:srgbClr val="3366FF"/>
                </a:solidFill>
              </a:rPr>
              <a:t>-</a:t>
            </a:r>
            <a:r>
              <a:rPr lang="en-US" sz="2800" b="1" dirty="0" smtClean="0">
                <a:solidFill>
                  <a:srgbClr val="3366FF"/>
                </a:solidFill>
              </a:rPr>
              <a:t>GRADUAÇÃO EM ESTAT</a:t>
            </a:r>
            <a:r>
              <a:rPr lang="en-US" sz="2800" b="1" dirty="0" smtClean="0">
                <a:solidFill>
                  <a:srgbClr val="3366FF"/>
                </a:solidFill>
              </a:rPr>
              <a:t>ÍSTICA NO BRASIL</a:t>
            </a:r>
            <a:endParaRPr lang="en-US" sz="2800" b="1" dirty="0" smtClean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988840"/>
            <a:ext cx="610242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6600"/>
                </a:solidFill>
              </a:rPr>
              <a:t>IME-</a:t>
            </a:r>
            <a:r>
              <a:rPr lang="pt-BR" sz="2400" dirty="0" smtClean="0">
                <a:solidFill>
                  <a:srgbClr val="FF6600"/>
                </a:solidFill>
              </a:rPr>
              <a:t>USP   UNICAMP    UFSCar/USP</a:t>
            </a:r>
          </a:p>
          <a:p>
            <a:endParaRPr lang="pt-BR" sz="2400" dirty="0">
              <a:solidFill>
                <a:srgbClr val="FF6600"/>
              </a:solidFill>
            </a:endParaRPr>
          </a:p>
          <a:p>
            <a:r>
              <a:rPr lang="en-US" sz="2400" dirty="0" smtClean="0">
                <a:solidFill>
                  <a:srgbClr val="FF6600"/>
                </a:solidFill>
              </a:rPr>
              <a:t>UNB           UFPE        UFRJ     UFMG     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6" name="Retângulo 3"/>
          <p:cNvSpPr/>
          <p:nvPr/>
        </p:nvSpPr>
        <p:spPr>
          <a:xfrm>
            <a:off x="395536" y="3573016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</a:rPr>
              <a:t>Especializações da Estatística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7" name="Retângulo 5"/>
          <p:cNvSpPr/>
          <p:nvPr/>
        </p:nvSpPr>
        <p:spPr>
          <a:xfrm>
            <a:off x="755576" y="4365104"/>
            <a:ext cx="149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Econometria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5"/>
          <p:cNvSpPr/>
          <p:nvPr/>
        </p:nvSpPr>
        <p:spPr>
          <a:xfrm>
            <a:off x="2787607" y="4365104"/>
            <a:ext cx="1568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Bioestatística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Retângulo 5"/>
          <p:cNvSpPr/>
          <p:nvPr/>
        </p:nvSpPr>
        <p:spPr>
          <a:xfrm>
            <a:off x="611560" y="5517232"/>
            <a:ext cx="394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Exploração de Dados (data mining)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Retângulo 5"/>
          <p:cNvSpPr/>
          <p:nvPr/>
        </p:nvSpPr>
        <p:spPr>
          <a:xfrm>
            <a:off x="4851801" y="5517232"/>
            <a:ext cx="231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solidFill>
                  <a:srgbClr val="FF0000"/>
                </a:solidFill>
              </a:rPr>
              <a:t>Geo-Processamento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5"/>
          <p:cNvSpPr/>
          <p:nvPr/>
        </p:nvSpPr>
        <p:spPr>
          <a:xfrm>
            <a:off x="3345951" y="4941168"/>
            <a:ext cx="3962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Bioinformática (Micro </a:t>
            </a:r>
            <a:r>
              <a:rPr lang="pt-BR" i="1" dirty="0" err="1" smtClean="0">
                <a:solidFill>
                  <a:srgbClr val="FF0000"/>
                </a:solidFill>
              </a:rPr>
              <a:t>Array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err="1" smtClean="0">
                <a:solidFill>
                  <a:srgbClr val="FF0000"/>
                </a:solidFill>
              </a:rPr>
              <a:t>Analysis</a:t>
            </a:r>
            <a:r>
              <a:rPr lang="pt-BR" i="1" dirty="0" smtClean="0">
                <a:solidFill>
                  <a:srgbClr val="FF0000"/>
                </a:solidFill>
              </a:rPr>
              <a:t>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Retângulo 20"/>
          <p:cNvSpPr/>
          <p:nvPr/>
        </p:nvSpPr>
        <p:spPr>
          <a:xfrm>
            <a:off x="107504" y="641326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6" name="Retângulo 5"/>
          <p:cNvSpPr/>
          <p:nvPr/>
        </p:nvSpPr>
        <p:spPr>
          <a:xfrm>
            <a:off x="683568" y="4941168"/>
            <a:ext cx="2337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Estatística Industrial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Retângulo 5"/>
          <p:cNvSpPr/>
          <p:nvPr/>
        </p:nvSpPr>
        <p:spPr>
          <a:xfrm>
            <a:off x="4572000" y="436510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err="1" smtClean="0">
                <a:solidFill>
                  <a:srgbClr val="FF0000"/>
                </a:solidFill>
              </a:rPr>
              <a:t>Experimeta</a:t>
            </a:r>
            <a:r>
              <a:rPr lang="pt-BR" i="1" dirty="0" err="1" smtClean="0">
                <a:solidFill>
                  <a:srgbClr val="FF0000"/>
                </a:solidFill>
              </a:rPr>
              <a:t>ção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err="1" smtClean="0">
                <a:solidFill>
                  <a:srgbClr val="FF0000"/>
                </a:solidFill>
              </a:rPr>
              <a:t>agronomica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87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729839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foco do Mestrado é a formação de profissionais em Probabilidade, Estatística e suas aplicações. O aluno formado nestes cursos deve ter condições de atuar tanto profissionalmente (consultoria, indústria, </a:t>
            </a:r>
            <a:r>
              <a:rPr lang="pt-BR" dirty="0" err="1"/>
              <a:t>etc</a:t>
            </a:r>
            <a:r>
              <a:rPr lang="pt-BR" dirty="0"/>
              <a:t>), como introduzir-se na área acadêmica (ensino e pesquisa).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Um dos objetivos principais do Doutorado é formação de lideranças em pesquisa na área de Probabilidade e Estatística, que irão atuar principalmente como docentes em universidades e centros de pesquisa. A qualidade das teses de doutorado defendidas deve ser compatível com o nível das melhores revistas especializadas de circulação internacional.</a:t>
            </a:r>
          </a:p>
          <a:p>
            <a:pPr algn="just"/>
            <a:endParaRPr lang="pt-BR" dirty="0"/>
          </a:p>
        </p:txBody>
      </p:sp>
      <p:sp>
        <p:nvSpPr>
          <p:cNvPr id="5" name="Text Box 2424"/>
          <p:cNvSpPr txBox="1">
            <a:spLocks noChangeArrowheads="1"/>
          </p:cNvSpPr>
          <p:nvPr/>
        </p:nvSpPr>
        <p:spPr bwMode="auto">
          <a:xfrm>
            <a:off x="899592" y="1023119"/>
            <a:ext cx="5759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dirty="0" smtClean="0">
                <a:solidFill>
                  <a:srgbClr val="0000FF"/>
                </a:solidFill>
              </a:rPr>
              <a:t>UNICAMP</a:t>
            </a:r>
            <a:endParaRPr lang="pt-BR" sz="2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30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62880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programa tem uma estrutura curricular ampla com disciplinas de teoria de probabilidade e estatística e um conjunto de disciplinas específicas que abrangem áreas relacionadas às linhas de pesquisa desenvolvidas pelo corpo docente.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3140968"/>
            <a:ext cx="820891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análise de sobrevivência, aperfeiçoamento de métodos assintóticos, modelagem estocástica em atuária, econometria e finanças, bioinformática, inferência Bayesiana, inferência em processos estocásticos, modelagem de sistemas interagentes complexos, modelos de regressão e aplicações, modelos lineares generalizados, probabilidade e processos estocásticos, séries temporais e teoria da confiabilidade</a:t>
            </a:r>
            <a:endParaRPr lang="en-US" dirty="0"/>
          </a:p>
        </p:txBody>
      </p:sp>
      <p:sp>
        <p:nvSpPr>
          <p:cNvPr id="6" name="Text Box 2424"/>
          <p:cNvSpPr txBox="1">
            <a:spLocks noChangeArrowheads="1"/>
          </p:cNvSpPr>
          <p:nvPr/>
        </p:nvSpPr>
        <p:spPr bwMode="auto">
          <a:xfrm>
            <a:off x="899592" y="1023119"/>
            <a:ext cx="5759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dirty="0" smtClean="0">
                <a:solidFill>
                  <a:srgbClr val="0000FF"/>
                </a:solidFill>
              </a:rPr>
              <a:t>IME-USP</a:t>
            </a:r>
            <a:endParaRPr lang="pt-BR" sz="2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455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24"/>
          <p:cNvSpPr txBox="1">
            <a:spLocks noChangeArrowheads="1"/>
          </p:cNvSpPr>
          <p:nvPr/>
        </p:nvSpPr>
        <p:spPr bwMode="auto">
          <a:xfrm>
            <a:off x="468313" y="404664"/>
            <a:ext cx="274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dirty="0">
                <a:solidFill>
                  <a:srgbClr val="0066FF"/>
                </a:solidFill>
              </a:rPr>
              <a:t>QUESTIONAMENTOS:</a:t>
            </a: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325438" y="1415058"/>
            <a:ext cx="460375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99592" y="1315616"/>
            <a:ext cx="5040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Quem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é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o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Profissional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Estatístico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?</a:t>
            </a:r>
            <a:endParaRPr lang="pt-BR" sz="24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323528" y="2135138"/>
            <a:ext cx="460375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71736" y="2031231"/>
            <a:ext cx="75886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Onde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estão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sendo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formado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os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Estatísticos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?</a:t>
            </a:r>
            <a:endParaRPr lang="pt-BR" sz="24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323528" y="3863330"/>
            <a:ext cx="460375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27584" y="3759423"/>
            <a:ext cx="8244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Programas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de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Pós-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graduação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em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Estat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ística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.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Onde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est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ão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? </a:t>
            </a:r>
            <a:endParaRPr lang="pt-BR" sz="24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323528" y="2855218"/>
            <a:ext cx="460375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27584" y="2751311"/>
            <a:ext cx="80648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Qual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formação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as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Universidades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est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ão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dando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para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os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Estatísticos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?</a:t>
            </a:r>
            <a:endParaRPr lang="pt-BR" sz="24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323528" y="4581128"/>
            <a:ext cx="460375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4437112"/>
            <a:ext cx="82444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Quais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s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ão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os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Desafios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para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os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Estatísticos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?: 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O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que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nos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ja-JP" sz="2400" dirty="0" err="1" smtClean="0">
                <a:solidFill>
                  <a:srgbClr val="0000FF"/>
                </a:solidFill>
                <a:latin typeface="Arial"/>
              </a:rPr>
              <a:t>espera</a:t>
            </a:r>
            <a:r>
              <a:rPr lang="en-US" altLang="ja-JP" sz="2400" dirty="0" smtClean="0">
                <a:solidFill>
                  <a:srgbClr val="0000FF"/>
                </a:solidFill>
                <a:latin typeface="Arial"/>
              </a:rPr>
              <a:t>? </a:t>
            </a:r>
            <a:endParaRPr lang="pt-BR" sz="2400" dirty="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12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24"/>
          <p:cNvSpPr txBox="1">
            <a:spLocks noChangeArrowheads="1"/>
          </p:cNvSpPr>
          <p:nvPr/>
        </p:nvSpPr>
        <p:spPr bwMode="auto">
          <a:xfrm>
            <a:off x="899592" y="404664"/>
            <a:ext cx="7776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dirty="0" smtClean="0">
                <a:solidFill>
                  <a:srgbClr val="0000FF"/>
                </a:solidFill>
              </a:rPr>
              <a:t>Programa Interinstitucional UFSCar/</a:t>
            </a:r>
            <a:r>
              <a:rPr lang="pt-BR" sz="2400" dirty="0" smtClean="0">
                <a:solidFill>
                  <a:srgbClr val="0000FF"/>
                </a:solidFill>
              </a:rPr>
              <a:t>USP-PIPGES</a:t>
            </a:r>
            <a:endParaRPr lang="pt-BR" sz="2400" dirty="0">
              <a:solidFill>
                <a:srgbClr val="0066FF"/>
              </a:solidFill>
            </a:endParaRPr>
          </a:p>
        </p:txBody>
      </p:sp>
      <p:grpSp>
        <p:nvGrpSpPr>
          <p:cNvPr id="6" name="Grupo 7"/>
          <p:cNvGrpSpPr/>
          <p:nvPr/>
        </p:nvGrpSpPr>
        <p:grpSpPr>
          <a:xfrm>
            <a:off x="899592" y="3212976"/>
            <a:ext cx="6912768" cy="2016225"/>
            <a:chOff x="3863068" y="2971800"/>
            <a:chExt cx="3607717" cy="1226608"/>
          </a:xfrm>
        </p:grpSpPr>
        <p:grpSp>
          <p:nvGrpSpPr>
            <p:cNvPr id="7" name="Grupo 6"/>
            <p:cNvGrpSpPr/>
            <p:nvPr/>
          </p:nvGrpSpPr>
          <p:grpSpPr>
            <a:xfrm>
              <a:off x="3863068" y="2971800"/>
              <a:ext cx="1417864" cy="1226608"/>
              <a:chOff x="3863068" y="2971800"/>
              <a:chExt cx="1417864" cy="1226608"/>
            </a:xfrm>
          </p:grpSpPr>
          <p:pic>
            <p:nvPicPr>
              <p:cNvPr id="9" name="Imagem 2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068" y="2971800"/>
                <a:ext cx="1417864" cy="914400"/>
              </a:xfrm>
              <a:prstGeom prst="rect">
                <a:avLst/>
              </a:prstGeom>
            </p:spPr>
          </p:pic>
          <p:grpSp>
            <p:nvGrpSpPr>
              <p:cNvPr id="10" name="Grupo 4"/>
              <p:cNvGrpSpPr/>
              <p:nvPr/>
            </p:nvGrpSpPr>
            <p:grpSpPr>
              <a:xfrm>
                <a:off x="4050970" y="3644444"/>
                <a:ext cx="1163972" cy="553964"/>
                <a:chOff x="3077828" y="5286388"/>
                <a:chExt cx="1163972" cy="553964"/>
              </a:xfrm>
            </p:grpSpPr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3319463" y="5286388"/>
                  <a:ext cx="922337" cy="192087"/>
                </a:xfrm>
                <a:custGeom>
                  <a:avLst/>
                  <a:gdLst>
                    <a:gd name="T0" fmla="*/ 86995 w 1451"/>
                    <a:gd name="T1" fmla="*/ 0 h 304"/>
                    <a:gd name="T2" fmla="*/ 832485 w 1451"/>
                    <a:gd name="T3" fmla="*/ 0 h 304"/>
                    <a:gd name="T4" fmla="*/ 842010 w 1451"/>
                    <a:gd name="T5" fmla="*/ 1270 h 304"/>
                    <a:gd name="T6" fmla="*/ 849630 w 1451"/>
                    <a:gd name="T7" fmla="*/ 3175 h 304"/>
                    <a:gd name="T8" fmla="*/ 857250 w 1451"/>
                    <a:gd name="T9" fmla="*/ 4445 h 304"/>
                    <a:gd name="T10" fmla="*/ 866775 w 1451"/>
                    <a:gd name="T11" fmla="*/ 7620 h 304"/>
                    <a:gd name="T12" fmla="*/ 860425 w 1451"/>
                    <a:gd name="T13" fmla="*/ 21590 h 304"/>
                    <a:gd name="T14" fmla="*/ 857250 w 1451"/>
                    <a:gd name="T15" fmla="*/ 37465 h 304"/>
                    <a:gd name="T16" fmla="*/ 854075 w 1451"/>
                    <a:gd name="T17" fmla="*/ 52705 h 304"/>
                    <a:gd name="T18" fmla="*/ 854075 w 1451"/>
                    <a:gd name="T19" fmla="*/ 68580 h 304"/>
                    <a:gd name="T20" fmla="*/ 854075 w 1451"/>
                    <a:gd name="T21" fmla="*/ 88900 h 304"/>
                    <a:gd name="T22" fmla="*/ 859155 w 1451"/>
                    <a:gd name="T23" fmla="*/ 107315 h 304"/>
                    <a:gd name="T24" fmla="*/ 863600 w 1451"/>
                    <a:gd name="T25" fmla="*/ 124460 h 304"/>
                    <a:gd name="T26" fmla="*/ 871220 w 1451"/>
                    <a:gd name="T27" fmla="*/ 141605 h 304"/>
                    <a:gd name="T28" fmla="*/ 882015 w 1451"/>
                    <a:gd name="T29" fmla="*/ 155575 h 304"/>
                    <a:gd name="T30" fmla="*/ 893445 w 1451"/>
                    <a:gd name="T31" fmla="*/ 169545 h 304"/>
                    <a:gd name="T32" fmla="*/ 907415 w 1451"/>
                    <a:gd name="T33" fmla="*/ 182245 h 304"/>
                    <a:gd name="T34" fmla="*/ 921385 w 1451"/>
                    <a:gd name="T35" fmla="*/ 191135 h 304"/>
                    <a:gd name="T36" fmla="*/ 921385 w 1451"/>
                    <a:gd name="T37" fmla="*/ 193040 h 304"/>
                    <a:gd name="T38" fmla="*/ 0 w 1451"/>
                    <a:gd name="T39" fmla="*/ 193040 h 304"/>
                    <a:gd name="T40" fmla="*/ 0 w 1451"/>
                    <a:gd name="T41" fmla="*/ 96520 h 304"/>
                    <a:gd name="T42" fmla="*/ 0 w 1451"/>
                    <a:gd name="T43" fmla="*/ 86995 h 304"/>
                    <a:gd name="T44" fmla="*/ 1905 w 1451"/>
                    <a:gd name="T45" fmla="*/ 77470 h 304"/>
                    <a:gd name="T46" fmla="*/ 3175 w 1451"/>
                    <a:gd name="T47" fmla="*/ 68580 h 304"/>
                    <a:gd name="T48" fmla="*/ 6350 w 1451"/>
                    <a:gd name="T49" fmla="*/ 59055 h 304"/>
                    <a:gd name="T50" fmla="*/ 9525 w 1451"/>
                    <a:gd name="T51" fmla="*/ 51435 h 304"/>
                    <a:gd name="T52" fmla="*/ 13970 w 1451"/>
                    <a:gd name="T53" fmla="*/ 43180 h 304"/>
                    <a:gd name="T54" fmla="*/ 19050 w 1451"/>
                    <a:gd name="T55" fmla="*/ 35560 h 304"/>
                    <a:gd name="T56" fmla="*/ 24765 w 1451"/>
                    <a:gd name="T57" fmla="*/ 27940 h 304"/>
                    <a:gd name="T58" fmla="*/ 31115 w 1451"/>
                    <a:gd name="T59" fmla="*/ 23495 h 304"/>
                    <a:gd name="T60" fmla="*/ 38735 w 1451"/>
                    <a:gd name="T61" fmla="*/ 17145 h 304"/>
                    <a:gd name="T62" fmla="*/ 45085 w 1451"/>
                    <a:gd name="T63" fmla="*/ 12065 h 304"/>
                    <a:gd name="T64" fmla="*/ 52705 w 1451"/>
                    <a:gd name="T65" fmla="*/ 7620 h 304"/>
                    <a:gd name="T66" fmla="*/ 60960 w 1451"/>
                    <a:gd name="T67" fmla="*/ 4445 h 304"/>
                    <a:gd name="T68" fmla="*/ 69850 w 1451"/>
                    <a:gd name="T69" fmla="*/ 3175 h 304"/>
                    <a:gd name="T70" fmla="*/ 78105 w 1451"/>
                    <a:gd name="T71" fmla="*/ 1270 h 304"/>
                    <a:gd name="T72" fmla="*/ 86995 w 1451"/>
                    <a:gd name="T73" fmla="*/ 0 h 30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451" h="304">
                      <a:moveTo>
                        <a:pt x="137" y="0"/>
                      </a:moveTo>
                      <a:lnTo>
                        <a:pt x="1311" y="0"/>
                      </a:lnTo>
                      <a:lnTo>
                        <a:pt x="1326" y="2"/>
                      </a:lnTo>
                      <a:lnTo>
                        <a:pt x="1338" y="5"/>
                      </a:lnTo>
                      <a:lnTo>
                        <a:pt x="1350" y="7"/>
                      </a:lnTo>
                      <a:lnTo>
                        <a:pt x="1365" y="12"/>
                      </a:lnTo>
                      <a:lnTo>
                        <a:pt x="1355" y="34"/>
                      </a:lnTo>
                      <a:lnTo>
                        <a:pt x="1350" y="59"/>
                      </a:lnTo>
                      <a:lnTo>
                        <a:pt x="1345" y="83"/>
                      </a:lnTo>
                      <a:lnTo>
                        <a:pt x="1345" y="108"/>
                      </a:lnTo>
                      <a:lnTo>
                        <a:pt x="1345" y="140"/>
                      </a:lnTo>
                      <a:lnTo>
                        <a:pt x="1353" y="169"/>
                      </a:lnTo>
                      <a:lnTo>
                        <a:pt x="1360" y="196"/>
                      </a:lnTo>
                      <a:lnTo>
                        <a:pt x="1372" y="223"/>
                      </a:lnTo>
                      <a:lnTo>
                        <a:pt x="1389" y="245"/>
                      </a:lnTo>
                      <a:lnTo>
                        <a:pt x="1407" y="267"/>
                      </a:lnTo>
                      <a:lnTo>
                        <a:pt x="1429" y="287"/>
                      </a:lnTo>
                      <a:lnTo>
                        <a:pt x="1451" y="301"/>
                      </a:lnTo>
                      <a:lnTo>
                        <a:pt x="1451" y="304"/>
                      </a:lnTo>
                      <a:lnTo>
                        <a:pt x="0" y="304"/>
                      </a:lnTo>
                      <a:lnTo>
                        <a:pt x="0" y="152"/>
                      </a:lnTo>
                      <a:lnTo>
                        <a:pt x="0" y="137"/>
                      </a:lnTo>
                      <a:lnTo>
                        <a:pt x="3" y="122"/>
                      </a:lnTo>
                      <a:lnTo>
                        <a:pt x="5" y="108"/>
                      </a:lnTo>
                      <a:lnTo>
                        <a:pt x="10" y="93"/>
                      </a:lnTo>
                      <a:lnTo>
                        <a:pt x="15" y="81"/>
                      </a:lnTo>
                      <a:lnTo>
                        <a:pt x="22" y="68"/>
                      </a:lnTo>
                      <a:lnTo>
                        <a:pt x="30" y="56"/>
                      </a:lnTo>
                      <a:lnTo>
                        <a:pt x="39" y="44"/>
                      </a:lnTo>
                      <a:lnTo>
                        <a:pt x="49" y="37"/>
                      </a:lnTo>
                      <a:lnTo>
                        <a:pt x="61" y="27"/>
                      </a:lnTo>
                      <a:lnTo>
                        <a:pt x="71" y="19"/>
                      </a:lnTo>
                      <a:lnTo>
                        <a:pt x="83" y="12"/>
                      </a:lnTo>
                      <a:lnTo>
                        <a:pt x="96" y="7"/>
                      </a:lnTo>
                      <a:lnTo>
                        <a:pt x="110" y="5"/>
                      </a:lnTo>
                      <a:lnTo>
                        <a:pt x="123" y="2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EF9A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dirty="0" smtClean="0">
                      <a:solidFill>
                        <a:schemeClr val="bg1"/>
                      </a:solidFill>
                    </a:rPr>
                    <a:t>P</a:t>
                  </a:r>
                  <a:r>
                    <a:rPr lang="pt-BR" dirty="0" smtClean="0">
                      <a:solidFill>
                        <a:schemeClr val="bg1"/>
                      </a:solidFill>
                    </a:rPr>
                    <a:t>ós-graduação</a:t>
                  </a:r>
                  <a:endParaRPr lang="pt-BR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CaixaDeTexto 3"/>
                <p:cNvSpPr txBox="1"/>
                <p:nvPr/>
              </p:nvSpPr>
              <p:spPr>
                <a:xfrm>
                  <a:off x="3077828" y="5624908"/>
                  <a:ext cx="857256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t-BR" sz="800" dirty="0" smtClean="0">
                      <a:solidFill>
                        <a:schemeClr val="bg1"/>
                      </a:solidFill>
                    </a:rPr>
                    <a:t>Pós-Graduação</a:t>
                  </a:r>
                  <a:endParaRPr lang="pt-BR" sz="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0760" y="3214686"/>
              <a:ext cx="1470025" cy="669925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/>
        </p:nvSpPr>
        <p:spPr>
          <a:xfrm>
            <a:off x="539552" y="112067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PIPGES criado em 2013 é um Programa de Pós-Graduação com suporte na associação de duas Instituições de Ensino Superior (USP e UFSCar), constituído por um mestrado acadêmico, um doutorado acadêmico e um doutorado direto </a:t>
            </a:r>
            <a:r>
              <a:rPr lang="pt-BR" dirty="0" smtClean="0"/>
              <a:t>aluno </a:t>
            </a:r>
            <a:r>
              <a:rPr lang="pt-BR" dirty="0"/>
              <a:t>sem </a:t>
            </a:r>
            <a:r>
              <a:rPr lang="pt-BR" dirty="0" smtClean="0"/>
              <a:t>mestrado. </a:t>
            </a:r>
            <a:r>
              <a:rPr lang="pt-BR" dirty="0"/>
              <a:t>O programa tem uma estrutura curricular ampla com </a:t>
            </a:r>
            <a:r>
              <a:rPr lang="pt-BR" dirty="0" smtClean="0"/>
              <a:t>disciplinas </a:t>
            </a:r>
            <a:r>
              <a:rPr lang="pt-BR" dirty="0"/>
              <a:t>de teoria de probabilidade; Inferência Bayesiana e Inferência </a:t>
            </a:r>
            <a:r>
              <a:rPr lang="pt-BR" dirty="0" smtClean="0"/>
              <a:t>estatística </a:t>
            </a:r>
            <a:r>
              <a:rPr lang="pt-BR" dirty="0"/>
              <a:t>e um conjunto de disciplinas específicas que abrangem áreas relacionadas às linhas de pesquisa desenvolvidas pelo corpo docente. 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27584" y="493187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Doutorado </a:t>
            </a:r>
            <a:r>
              <a:rPr lang="pt-BR" dirty="0" smtClean="0"/>
              <a:t>em fluxo continuo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15816" y="5445224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Inscri</a:t>
            </a:r>
            <a:r>
              <a:rPr lang="pt-BR" sz="2400" dirty="0" smtClean="0">
                <a:solidFill>
                  <a:srgbClr val="FF0000"/>
                </a:solidFill>
              </a:rPr>
              <a:t>ções Aberta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37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cm_s_kf_repr_569x480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214" r="3313"/>
          <a:stretch>
            <a:fillRect/>
          </a:stretch>
        </p:blipFill>
        <p:spPr bwMode="auto">
          <a:xfrm>
            <a:off x="323528" y="656407"/>
            <a:ext cx="8820471" cy="525069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2696223" y="620688"/>
            <a:ext cx="1658550" cy="1143008"/>
            <a:chOff x="204" y="346"/>
            <a:chExt cx="971" cy="1180"/>
          </a:xfrm>
        </p:grpSpPr>
        <p:sp>
          <p:nvSpPr>
            <p:cNvPr id="6" name="Rectangle 60"/>
            <p:cNvSpPr>
              <a:spLocks noChangeArrowheads="1"/>
            </p:cNvSpPr>
            <p:nvPr/>
          </p:nvSpPr>
          <p:spPr bwMode="auto">
            <a:xfrm>
              <a:off x="204" y="554"/>
              <a:ext cx="361" cy="752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7" name="Rectangle 61"/>
            <p:cNvSpPr>
              <a:spLocks noChangeArrowheads="1"/>
            </p:cNvSpPr>
            <p:nvPr/>
          </p:nvSpPr>
          <p:spPr bwMode="auto">
            <a:xfrm>
              <a:off x="204" y="554"/>
              <a:ext cx="361" cy="7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8" name="Rectangle 62"/>
            <p:cNvSpPr>
              <a:spLocks noChangeArrowheads="1"/>
            </p:cNvSpPr>
            <p:nvPr/>
          </p:nvSpPr>
          <p:spPr bwMode="auto">
            <a:xfrm>
              <a:off x="636" y="848"/>
              <a:ext cx="365" cy="45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9" name="Rectangle 63"/>
            <p:cNvSpPr>
              <a:spLocks noChangeArrowheads="1"/>
            </p:cNvSpPr>
            <p:nvPr/>
          </p:nvSpPr>
          <p:spPr bwMode="auto">
            <a:xfrm>
              <a:off x="636" y="848"/>
              <a:ext cx="365" cy="45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10" name="Rectangle 64"/>
            <p:cNvSpPr>
              <a:spLocks noChangeArrowheads="1"/>
            </p:cNvSpPr>
            <p:nvPr/>
          </p:nvSpPr>
          <p:spPr bwMode="auto">
            <a:xfrm>
              <a:off x="290" y="1364"/>
              <a:ext cx="29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MEST</a:t>
              </a:r>
            </a:p>
          </p:txBody>
        </p:sp>
        <p:sp>
          <p:nvSpPr>
            <p:cNvPr id="11" name="Rectangle 65"/>
            <p:cNvSpPr>
              <a:spLocks noChangeArrowheads="1"/>
            </p:cNvSpPr>
            <p:nvPr/>
          </p:nvSpPr>
          <p:spPr bwMode="auto">
            <a:xfrm>
              <a:off x="741" y="1364"/>
              <a:ext cx="23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DOC</a:t>
              </a:r>
            </a:p>
          </p:txBody>
        </p:sp>
        <p:sp>
          <p:nvSpPr>
            <p:cNvPr id="12" name="Rectangle 66"/>
            <p:cNvSpPr>
              <a:spLocks noChangeArrowheads="1"/>
            </p:cNvSpPr>
            <p:nvPr/>
          </p:nvSpPr>
          <p:spPr bwMode="auto">
            <a:xfrm>
              <a:off x="1099" y="1364"/>
              <a:ext cx="7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A</a:t>
              </a:r>
            </a:p>
          </p:txBody>
        </p:sp>
        <p:sp>
          <p:nvSpPr>
            <p:cNvPr id="13" name="Rectangle 67"/>
            <p:cNvSpPr>
              <a:spLocks noChangeArrowheads="1"/>
            </p:cNvSpPr>
            <p:nvPr/>
          </p:nvSpPr>
          <p:spPr bwMode="auto">
            <a:xfrm>
              <a:off x="242" y="346"/>
              <a:ext cx="21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69%</a:t>
              </a:r>
            </a:p>
          </p:txBody>
        </p:sp>
        <p:sp>
          <p:nvSpPr>
            <p:cNvPr id="14" name="Rectangle 68"/>
            <p:cNvSpPr>
              <a:spLocks noChangeArrowheads="1"/>
            </p:cNvSpPr>
            <p:nvPr/>
          </p:nvSpPr>
          <p:spPr bwMode="auto">
            <a:xfrm>
              <a:off x="678" y="640"/>
              <a:ext cx="21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42%</a:t>
              </a:r>
            </a:p>
          </p:txBody>
        </p:sp>
        <p:sp>
          <p:nvSpPr>
            <p:cNvPr id="15" name="Rectangle 69"/>
            <p:cNvSpPr>
              <a:spLocks noChangeArrowheads="1"/>
            </p:cNvSpPr>
            <p:nvPr/>
          </p:nvSpPr>
          <p:spPr bwMode="auto">
            <a:xfrm>
              <a:off x="1175" y="1118"/>
              <a:ext cx="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pt-BR" sz="1400"/>
            </a:p>
          </p:txBody>
        </p:sp>
      </p:grpSp>
      <p:grpSp>
        <p:nvGrpSpPr>
          <p:cNvPr id="16" name="Group 33"/>
          <p:cNvGrpSpPr>
            <a:grpSpLocks/>
          </p:cNvGrpSpPr>
          <p:nvPr/>
        </p:nvGrpSpPr>
        <p:grpSpPr bwMode="auto">
          <a:xfrm>
            <a:off x="3797756" y="2049502"/>
            <a:ext cx="971666" cy="1071516"/>
            <a:chOff x="633" y="1475"/>
            <a:chExt cx="545" cy="1426"/>
          </a:xfrm>
        </p:grpSpPr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633" y="1748"/>
              <a:ext cx="247" cy="92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633" y="1748"/>
              <a:ext cx="247" cy="92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929" y="1878"/>
              <a:ext cx="249" cy="79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929" y="1878"/>
              <a:ext cx="249" cy="7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690" y="2719"/>
              <a:ext cx="2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MEST</a:t>
              </a:r>
            </a:p>
          </p:txBody>
        </p:sp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1000" y="2719"/>
              <a:ext cx="16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dirty="0"/>
                <a:t>DOC</a:t>
              </a:r>
            </a:p>
          </p:txBody>
        </p:sp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638" y="1475"/>
              <a:ext cx="1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dirty="0"/>
                <a:t>100%</a:t>
              </a:r>
            </a:p>
          </p:txBody>
        </p:sp>
        <p:sp>
          <p:nvSpPr>
            <p:cNvPr id="24" name="Rectangle 44"/>
            <p:cNvSpPr>
              <a:spLocks noChangeArrowheads="1"/>
            </p:cNvSpPr>
            <p:nvPr/>
          </p:nvSpPr>
          <p:spPr bwMode="auto">
            <a:xfrm>
              <a:off x="947" y="1570"/>
              <a:ext cx="14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 dirty="0"/>
                <a:t>86%</a:t>
              </a:r>
            </a:p>
          </p:txBody>
        </p:sp>
      </p:grpSp>
      <p:grpSp>
        <p:nvGrpSpPr>
          <p:cNvPr id="25" name="Group 46"/>
          <p:cNvGrpSpPr>
            <a:grpSpLocks/>
          </p:cNvGrpSpPr>
          <p:nvPr/>
        </p:nvGrpSpPr>
        <p:grpSpPr bwMode="auto">
          <a:xfrm>
            <a:off x="6563527" y="1263629"/>
            <a:ext cx="1357009" cy="1211277"/>
            <a:chOff x="4760" y="536"/>
            <a:chExt cx="545" cy="1215"/>
          </a:xfrm>
        </p:grpSpPr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4760" y="714"/>
              <a:ext cx="247" cy="821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4760" y="714"/>
              <a:ext cx="247" cy="8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5056" y="1001"/>
              <a:ext cx="249" cy="534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5056" y="1001"/>
              <a:ext cx="249" cy="5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30" name="Rectangle 53"/>
            <p:cNvSpPr>
              <a:spLocks noChangeArrowheads="1"/>
            </p:cNvSpPr>
            <p:nvPr/>
          </p:nvSpPr>
          <p:spPr bwMode="auto">
            <a:xfrm>
              <a:off x="4817" y="1584"/>
              <a:ext cx="20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MEST</a:t>
              </a:r>
            </a:p>
          </p:txBody>
        </p:sp>
        <p:sp>
          <p:nvSpPr>
            <p:cNvPr id="31" name="Rectangle 54"/>
            <p:cNvSpPr>
              <a:spLocks noChangeArrowheads="1"/>
            </p:cNvSpPr>
            <p:nvPr/>
          </p:nvSpPr>
          <p:spPr bwMode="auto">
            <a:xfrm>
              <a:off x="5127" y="1584"/>
              <a:ext cx="161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DOC</a:t>
              </a:r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>
              <a:off x="4777" y="536"/>
              <a:ext cx="14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89%</a:t>
              </a: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5075" y="821"/>
              <a:ext cx="14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58%</a:t>
              </a:r>
            </a:p>
          </p:txBody>
        </p:sp>
      </p:grp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5499150" y="2692395"/>
            <a:ext cx="1132912" cy="1260788"/>
            <a:chOff x="4760" y="2385"/>
            <a:chExt cx="585" cy="1333"/>
          </a:xfrm>
        </p:grpSpPr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4760" y="2565"/>
              <a:ext cx="247" cy="8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 sz="1400">
                <a:cs typeface="+mn-cs"/>
              </a:endParaRP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4760" y="2565"/>
              <a:ext cx="247" cy="8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5056" y="2730"/>
              <a:ext cx="249" cy="7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 sz="1400">
                <a:cs typeface="+mn-cs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5056" y="2730"/>
              <a:ext cx="249" cy="7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pt-BR" sz="1400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4816" y="3490"/>
              <a:ext cx="27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400" dirty="0">
                  <a:cs typeface="+mn-cs"/>
                </a:rPr>
                <a:t>MEST</a:t>
              </a: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5127" y="3490"/>
              <a:ext cx="21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400" dirty="0">
                  <a:cs typeface="+mn-cs"/>
                </a:rPr>
                <a:t>DOC</a:t>
              </a:r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4781" y="2385"/>
              <a:ext cx="15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95%</a:t>
              </a: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5079" y="2553"/>
              <a:ext cx="15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400"/>
                <a:t>77%</a:t>
              </a:r>
            </a:p>
          </p:txBody>
        </p:sp>
      </p:grpSp>
      <p:grpSp>
        <p:nvGrpSpPr>
          <p:cNvPr id="43" name="Group 7"/>
          <p:cNvGrpSpPr>
            <a:grpSpLocks noChangeAspect="1"/>
          </p:cNvGrpSpPr>
          <p:nvPr/>
        </p:nvGrpSpPr>
        <p:grpSpPr bwMode="auto">
          <a:xfrm>
            <a:off x="3427790" y="3621086"/>
            <a:ext cx="1122362" cy="1445485"/>
            <a:chOff x="1132" y="3140"/>
            <a:chExt cx="587" cy="1210"/>
          </a:xfrm>
        </p:grpSpPr>
        <p:sp>
          <p:nvSpPr>
            <p:cNvPr id="44" name="Rectangle 8"/>
            <p:cNvSpPr>
              <a:spLocks noChangeAspect="1" noChangeArrowheads="1"/>
            </p:cNvSpPr>
            <p:nvPr/>
          </p:nvSpPr>
          <p:spPr bwMode="auto">
            <a:xfrm>
              <a:off x="1132" y="3320"/>
              <a:ext cx="247" cy="80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 sz="1400">
                <a:solidFill>
                  <a:schemeClr val="accent3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45" name="Rectangle 9"/>
            <p:cNvSpPr>
              <a:spLocks noChangeAspect="1" noChangeArrowheads="1"/>
            </p:cNvSpPr>
            <p:nvPr/>
          </p:nvSpPr>
          <p:spPr bwMode="auto">
            <a:xfrm>
              <a:off x="1132" y="3320"/>
              <a:ext cx="247" cy="80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 sz="1400">
                <a:solidFill>
                  <a:schemeClr val="accent3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46" name="Rectangle 10"/>
            <p:cNvSpPr>
              <a:spLocks noChangeAspect="1" noChangeArrowheads="1"/>
            </p:cNvSpPr>
            <p:nvPr/>
          </p:nvSpPr>
          <p:spPr bwMode="auto">
            <a:xfrm>
              <a:off x="1428" y="3438"/>
              <a:ext cx="249" cy="68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 sz="1400">
                <a:solidFill>
                  <a:schemeClr val="accent3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47" name="Rectangle 11"/>
            <p:cNvSpPr>
              <a:spLocks noChangeAspect="1" noChangeArrowheads="1"/>
            </p:cNvSpPr>
            <p:nvPr/>
          </p:nvSpPr>
          <p:spPr bwMode="auto">
            <a:xfrm>
              <a:off x="1428" y="3438"/>
              <a:ext cx="249" cy="68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>
              <a:outerShdw sy="50000" kx="-2453608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pt-BR" sz="1400">
                <a:solidFill>
                  <a:schemeClr val="accent3">
                    <a:lumMod val="50000"/>
                  </a:schemeClr>
                </a:solidFill>
                <a:cs typeface="+mn-cs"/>
              </a:endParaRPr>
            </a:p>
          </p:txBody>
        </p:sp>
        <p:sp>
          <p:nvSpPr>
            <p:cNvPr id="48" name="Rectangle 14"/>
            <p:cNvSpPr>
              <a:spLocks noChangeAspect="1" noChangeArrowheads="1"/>
            </p:cNvSpPr>
            <p:nvPr/>
          </p:nvSpPr>
          <p:spPr bwMode="auto">
            <a:xfrm>
              <a:off x="1190" y="4170"/>
              <a:ext cx="27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400" dirty="0">
                  <a:cs typeface="+mn-cs"/>
                </a:rPr>
                <a:t>MEST</a:t>
              </a:r>
            </a:p>
          </p:txBody>
        </p:sp>
        <p:sp>
          <p:nvSpPr>
            <p:cNvPr id="49" name="Rectangle 15"/>
            <p:cNvSpPr>
              <a:spLocks noChangeAspect="1" noChangeArrowheads="1"/>
            </p:cNvSpPr>
            <p:nvPr/>
          </p:nvSpPr>
          <p:spPr bwMode="auto">
            <a:xfrm>
              <a:off x="1499" y="4170"/>
              <a:ext cx="22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400" dirty="0">
                  <a:cs typeface="+mn-cs"/>
                </a:rPr>
                <a:t>DOC</a:t>
              </a:r>
            </a:p>
          </p:txBody>
        </p:sp>
        <p:sp>
          <p:nvSpPr>
            <p:cNvPr id="50" name="Rectangle 17"/>
            <p:cNvSpPr>
              <a:spLocks noChangeAspect="1" noChangeArrowheads="1"/>
            </p:cNvSpPr>
            <p:nvPr/>
          </p:nvSpPr>
          <p:spPr bwMode="auto">
            <a:xfrm>
              <a:off x="1148" y="3140"/>
              <a:ext cx="19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400" b="1" dirty="0">
                  <a:cs typeface="+mn-cs"/>
                </a:rPr>
                <a:t>87%</a:t>
              </a:r>
            </a:p>
          </p:txBody>
        </p:sp>
        <p:sp>
          <p:nvSpPr>
            <p:cNvPr id="51" name="Rectangle 18"/>
            <p:cNvSpPr>
              <a:spLocks noChangeAspect="1" noChangeArrowheads="1"/>
            </p:cNvSpPr>
            <p:nvPr/>
          </p:nvSpPr>
          <p:spPr bwMode="auto">
            <a:xfrm>
              <a:off x="1446" y="3260"/>
              <a:ext cx="19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pt-BR" sz="1400" dirty="0">
                  <a:cs typeface="+mn-cs"/>
                </a:rPr>
                <a:t>74%</a:t>
              </a:r>
            </a:p>
          </p:txBody>
        </p:sp>
      </p:grpSp>
      <p:sp>
        <p:nvSpPr>
          <p:cNvPr id="52" name="Text Box 76"/>
          <p:cNvSpPr txBox="1">
            <a:spLocks noChangeArrowheads="1"/>
          </p:cNvSpPr>
          <p:nvPr/>
        </p:nvSpPr>
        <p:spPr bwMode="auto">
          <a:xfrm>
            <a:off x="6091257" y="5192720"/>
            <a:ext cx="27189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66FF"/>
                </a:solidFill>
              </a:rPr>
              <a:t>Proporção de Títulos de Mestre e Doutor  </a:t>
            </a:r>
          </a:p>
        </p:txBody>
      </p:sp>
      <p:sp>
        <p:nvSpPr>
          <p:cNvPr id="53" name="Retângulo 53"/>
          <p:cNvSpPr/>
          <p:nvPr/>
        </p:nvSpPr>
        <p:spPr>
          <a:xfrm>
            <a:off x="123062" y="6413266"/>
            <a:ext cx="2828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20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2000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79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4800" y="5181600"/>
            <a:ext cx="8458200" cy="11430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lIns="92075" tIns="46038" rIns="92075" bIns="46038" anchor="b">
            <a:flatTx/>
          </a:bodyPr>
          <a:lstStyle/>
          <a:p>
            <a:pPr algn="r" eaLnBrk="0" hangingPunct="0">
              <a:lnSpc>
                <a:spcPct val="150000"/>
              </a:lnSpc>
            </a:pPr>
            <a:r>
              <a:rPr lang="pt-BR" sz="4800" i="1">
                <a:solidFill>
                  <a:srgbClr val="FF9900"/>
                </a:solidFill>
                <a:latin typeface="Arial Black" charset="0"/>
              </a:rPr>
              <a:t>O QUE NOS ESPERA ?</a:t>
            </a:r>
          </a:p>
        </p:txBody>
      </p:sp>
      <p:pic>
        <p:nvPicPr>
          <p:cNvPr id="9" name="Picture 4" descr="Edu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16113"/>
            <a:ext cx="4114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0" y="0"/>
            <a:ext cx="3352800" cy="2667000"/>
          </a:xfrm>
          <a:prstGeom prst="cloudCallout">
            <a:avLst>
              <a:gd name="adj1" fmla="val 38921"/>
              <a:gd name="adj2" fmla="val 59940"/>
            </a:avLst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pt-BR" sz="2800" b="1" dirty="0">
                <a:solidFill>
                  <a:srgbClr val="FFFFFF"/>
                </a:solidFill>
                <a:latin typeface="Arial Black" charset="0"/>
              </a:rPr>
              <a:t>OS NOVOS </a:t>
            </a:r>
          </a:p>
          <a:p>
            <a:r>
              <a:rPr lang="pt-BR" sz="2800" b="1" dirty="0">
                <a:solidFill>
                  <a:srgbClr val="FFFFFF"/>
                </a:solidFill>
                <a:latin typeface="Arial Black" charset="0"/>
              </a:rPr>
              <a:t>DESAFIOS</a:t>
            </a:r>
            <a:endParaRPr lang="pt-BR" sz="2800" b="1" dirty="0">
              <a:solidFill>
                <a:srgbClr val="990000"/>
              </a:solidFill>
              <a:latin typeface="Arial Black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029200" y="381000"/>
            <a:ext cx="4114800" cy="2057400"/>
          </a:xfrm>
          <a:prstGeom prst="cloudCallout">
            <a:avLst>
              <a:gd name="adj1" fmla="val -78125"/>
              <a:gd name="adj2" fmla="val 73611"/>
            </a:avLst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pt-BR" sz="2800" b="1">
                <a:solidFill>
                  <a:srgbClr val="FFFFFF"/>
                </a:solidFill>
                <a:latin typeface="Arial Black" charset="0"/>
              </a:rPr>
              <a:t>   PARA A</a:t>
            </a:r>
          </a:p>
          <a:p>
            <a:r>
              <a:rPr lang="pt-BR" sz="2800" b="1">
                <a:solidFill>
                  <a:srgbClr val="FFFFFF"/>
                </a:solidFill>
                <a:latin typeface="Arial Black" charset="0"/>
              </a:rPr>
              <a:t>ESTATÍSTICA</a:t>
            </a:r>
            <a:endParaRPr lang="pt-BR" sz="2000" b="1">
              <a:solidFill>
                <a:srgbClr val="FFFFFF"/>
              </a:solidFill>
              <a:latin typeface="Arial Black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00" y="90872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charset="0"/>
              </a:rPr>
              <a:t>OS NOVOS </a:t>
            </a:r>
          </a:p>
          <a:p>
            <a:r>
              <a:rPr lang="pt-BR" b="1" dirty="0">
                <a:solidFill>
                  <a:srgbClr val="FF0000"/>
                </a:solidFill>
                <a:latin typeface="Arial Black" charset="0"/>
              </a:rPr>
              <a:t>DESAFIOS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6136" y="105273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Black" charset="0"/>
              </a:rPr>
              <a:t>PARA A</a:t>
            </a:r>
          </a:p>
          <a:p>
            <a:r>
              <a:rPr lang="pt-BR" b="1" dirty="0">
                <a:solidFill>
                  <a:srgbClr val="FF0000"/>
                </a:solidFill>
                <a:latin typeface="Arial Black" charset="0"/>
              </a:rPr>
              <a:t>ESTATÍSTICA</a:t>
            </a:r>
            <a:endParaRPr lang="pt-BR" sz="1400" b="1" dirty="0">
              <a:solidFill>
                <a:srgbClr val="FF0000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84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</a:rPr>
              <a:t>O </a:t>
            </a:r>
            <a:r>
              <a:rPr lang="en-US" sz="2800" dirty="0" err="1" smtClean="0">
                <a:solidFill>
                  <a:srgbClr val="3366FF"/>
                </a:solidFill>
              </a:rPr>
              <a:t>Estatistico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>
                <a:solidFill>
                  <a:srgbClr val="3366FF"/>
                </a:solidFill>
              </a:rPr>
              <a:t>e a Era da </a:t>
            </a:r>
            <a:r>
              <a:rPr lang="en-US" sz="2800" dirty="0" err="1">
                <a:solidFill>
                  <a:srgbClr val="3366FF"/>
                </a:solidFill>
              </a:rPr>
              <a:t>Informação</a:t>
            </a:r>
            <a:r>
              <a:rPr lang="en-US" sz="2800" dirty="0">
                <a:solidFill>
                  <a:srgbClr val="3366FF"/>
                </a:solidFill>
              </a:rPr>
              <a:t>: </a:t>
            </a:r>
            <a:r>
              <a:rPr lang="en-US" sz="2800" dirty="0" err="1">
                <a:solidFill>
                  <a:srgbClr val="3366FF"/>
                </a:solidFill>
              </a:rPr>
              <a:t>Novos</a:t>
            </a:r>
            <a:r>
              <a:rPr lang="en-US" sz="2800" dirty="0">
                <a:solidFill>
                  <a:srgbClr val="3366FF"/>
                </a:solidFill>
              </a:rPr>
              <a:t> </a:t>
            </a:r>
            <a:r>
              <a:rPr lang="en-US" sz="2800" dirty="0" err="1">
                <a:solidFill>
                  <a:srgbClr val="3366FF"/>
                </a:solidFill>
              </a:rPr>
              <a:t>Desafios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92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bF1_2Fre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696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906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r" eaLnBrk="0" hangingPunct="0">
              <a:lnSpc>
                <a:spcPct val="120000"/>
              </a:lnSpc>
            </a:pPr>
            <a:r>
              <a:rPr lang="pt-BR" sz="3400" b="1" i="1" dirty="0">
                <a:solidFill>
                  <a:srgbClr val="FF9900"/>
                </a:solidFill>
                <a:latin typeface="Arial Black" charset="0"/>
              </a:rPr>
              <a:t>ANÁLISE EM TEMPO REAL</a:t>
            </a:r>
            <a:r>
              <a:rPr lang="pt-BR" b="1" i="1" dirty="0">
                <a:latin typeface="Arial Black" charset="0"/>
              </a:rPr>
              <a:t> </a:t>
            </a:r>
            <a:endParaRPr lang="pt-BR" sz="3600" b="1" i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905000"/>
            <a:ext cx="876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Monotype Sorts" charset="0"/>
              <a:buChar char="è"/>
            </a:pPr>
            <a:r>
              <a:rPr lang="pt-BR" b="1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2800" b="1" i="1" dirty="0">
                <a:solidFill>
                  <a:srgbClr val="FF0000"/>
                </a:solidFill>
                <a:latin typeface="Arial" charset="0"/>
              </a:rPr>
              <a:t>O BANCO DE DADOS É MODIFICADO CONSTANTEMENTE</a:t>
            </a:r>
          </a:p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Monotype Sorts" charset="0"/>
              <a:buChar char="è"/>
            </a:pPr>
            <a:endParaRPr lang="pt-BR" sz="2800" b="1" i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Monotype Sorts" charset="0"/>
              <a:buChar char="è"/>
            </a:pPr>
            <a:endParaRPr lang="pt-BR" sz="2800" b="1" i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Monotype Sorts" charset="0"/>
              <a:buChar char="è"/>
            </a:pPr>
            <a:endParaRPr lang="pt-BR" sz="2800" b="1" i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Monotype Sorts" charset="0"/>
              <a:buChar char="è"/>
            </a:pPr>
            <a:endParaRPr lang="pt-BR" sz="2800" b="1" i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Monotype Sorts" charset="0"/>
              <a:buChar char="è"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b="1" i="1" dirty="0">
                <a:solidFill>
                  <a:srgbClr val="FF0000"/>
                </a:solidFill>
                <a:latin typeface="Arial" charset="0"/>
              </a:rPr>
              <a:t>NECESSIDADE DE ANÁLISES EM TEMPO REAL</a:t>
            </a:r>
          </a:p>
        </p:txBody>
      </p:sp>
    </p:spTree>
    <p:extLst>
      <p:ext uri="{BB962C8B-B14F-4D97-AF65-F5344CB8AC3E}">
        <p14:creationId xmlns:p14="http://schemas.microsoft.com/office/powerpoint/2010/main" val="2962653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 anchor="b"/>
          <a:lstStyle/>
          <a:p>
            <a:pPr>
              <a:lnSpc>
                <a:spcPct val="120000"/>
              </a:lnSpc>
              <a:defRPr/>
            </a:pPr>
            <a:r>
              <a:rPr lang="pt-BR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cs typeface="+mj-cs"/>
              </a:rPr>
              <a:t>VARIÁVEIS NÃO NUMÉRICAS</a:t>
            </a:r>
            <a:endParaRPr lang="pt-BR" b="1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5" name="Picture 3" descr="s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IV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0813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86200" y="1524000"/>
            <a:ext cx="2438400" cy="1714500"/>
            <a:chOff x="2592" y="864"/>
            <a:chExt cx="1536" cy="1080"/>
          </a:xfrm>
        </p:grpSpPr>
        <p:pic>
          <p:nvPicPr>
            <p:cNvPr id="8" name="Picture 7" descr="sig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632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Guitarr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864"/>
              <a:ext cx="1536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5" descr="MAP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2624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92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 anchor="b"/>
          <a:lstStyle/>
          <a:p>
            <a:pPr>
              <a:lnSpc>
                <a:spcPct val="120000"/>
              </a:lnSpc>
              <a:defRPr/>
            </a:pPr>
            <a:r>
              <a:rPr lang="pt-BR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cs typeface="+mj-cs"/>
              </a:rPr>
              <a:t>VARIÁVEIS NÃO NUMÉRICAS</a:t>
            </a:r>
            <a:endParaRPr lang="pt-BR" b="1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5" name="Picture 3" descr="s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IV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0813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A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2624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886200" y="1524000"/>
            <a:ext cx="2438400" cy="1714500"/>
            <a:chOff x="2592" y="864"/>
            <a:chExt cx="1536" cy="1080"/>
          </a:xfrm>
        </p:grpSpPr>
        <p:pic>
          <p:nvPicPr>
            <p:cNvPr id="9" name="Picture 7" descr="sig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632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Guitarr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864"/>
              <a:ext cx="1536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11090"/>
      </p:ext>
    </p:extLst>
  </p:cSld>
  <p:clrMapOvr>
    <a:masterClrMapping/>
  </p:clrMapOvr>
  <p:transition xmlns:p14="http://schemas.microsoft.com/office/powerpoint/2010/main" advTm="1192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28" y="836713"/>
            <a:ext cx="8546134" cy="5256584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463" y="-100013"/>
            <a:ext cx="3429000" cy="9048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b"/>
          <a:lstStyle/>
          <a:p>
            <a:pPr eaLnBrk="0" hangingPunct="0">
              <a:lnSpc>
                <a:spcPct val="120000"/>
              </a:lnSpc>
              <a:defRPr/>
            </a:pPr>
            <a:r>
              <a:rPr lang="pt-BR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+mn-cs"/>
              </a:rPr>
              <a:t>DESAFIOS</a:t>
            </a:r>
            <a:endParaRPr lang="pt-BR" sz="4400" b="1" i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414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24"/>
          <p:cNvSpPr txBox="1">
            <a:spLocks noChangeArrowheads="1"/>
          </p:cNvSpPr>
          <p:nvPr/>
        </p:nvSpPr>
        <p:spPr bwMode="auto">
          <a:xfrm>
            <a:off x="468313" y="404664"/>
            <a:ext cx="274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dirty="0">
                <a:solidFill>
                  <a:srgbClr val="0066FF"/>
                </a:solidFill>
              </a:rPr>
              <a:t>QUESTIONAMENTOS: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785813" y="1143000"/>
            <a:ext cx="7358062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i="1" dirty="0">
                <a:solidFill>
                  <a:srgbClr val="003366"/>
                </a:solidFill>
              </a:rPr>
              <a:t>Que estrutura desejamos para uma Graduação em Estatística?</a:t>
            </a:r>
          </a:p>
          <a:p>
            <a:pPr algn="just"/>
            <a:endParaRPr lang="pt-BR" i="1" dirty="0">
              <a:solidFill>
                <a:srgbClr val="003366"/>
              </a:solidFill>
            </a:endParaRPr>
          </a:p>
          <a:p>
            <a:pPr algn="just"/>
            <a:r>
              <a:rPr lang="pt-BR" i="1" dirty="0">
                <a:solidFill>
                  <a:srgbClr val="003366"/>
                </a:solidFill>
              </a:rPr>
              <a:t>Estatística é uma ciência que deve interagir com outras áreas do conhecimento.  Tem estrutura multidisciplinar.</a:t>
            </a:r>
          </a:p>
          <a:p>
            <a:pPr algn="just"/>
            <a:r>
              <a:rPr lang="pt-BR" i="1" dirty="0">
                <a:solidFill>
                  <a:srgbClr val="003366"/>
                </a:solidFill>
              </a:rPr>
              <a:t>Neste contexto, os Estatísticos devem ser formados somente por Doutores em Estatística</a:t>
            </a:r>
            <a:r>
              <a:rPr lang="pt-BR" i="1" dirty="0" smtClean="0">
                <a:solidFill>
                  <a:srgbClr val="003366"/>
                </a:solidFill>
              </a:rPr>
              <a:t>?</a:t>
            </a:r>
          </a:p>
          <a:p>
            <a:pPr algn="just"/>
            <a:endParaRPr lang="pt-BR" i="1" dirty="0">
              <a:solidFill>
                <a:srgbClr val="003366"/>
              </a:solidFill>
            </a:endParaRPr>
          </a:p>
          <a:p>
            <a:pPr algn="just"/>
            <a:r>
              <a:rPr lang="en-US" i="1" dirty="0">
                <a:solidFill>
                  <a:srgbClr val="003366"/>
                </a:solidFill>
              </a:rPr>
              <a:t>As </a:t>
            </a:r>
            <a:r>
              <a:rPr lang="en-US" i="1" dirty="0" err="1">
                <a:solidFill>
                  <a:srgbClr val="003366"/>
                </a:solidFill>
              </a:rPr>
              <a:t>universidades</a:t>
            </a:r>
            <a:r>
              <a:rPr lang="en-US" i="1" dirty="0">
                <a:solidFill>
                  <a:srgbClr val="003366"/>
                </a:solidFill>
              </a:rPr>
              <a:t> </a:t>
            </a:r>
            <a:r>
              <a:rPr lang="en-US" i="1" dirty="0" err="1">
                <a:solidFill>
                  <a:srgbClr val="003366"/>
                </a:solidFill>
              </a:rPr>
              <a:t>estão</a:t>
            </a:r>
            <a:r>
              <a:rPr lang="en-US" i="1" dirty="0">
                <a:solidFill>
                  <a:srgbClr val="003366"/>
                </a:solidFill>
              </a:rPr>
              <a:t> </a:t>
            </a:r>
            <a:r>
              <a:rPr lang="en-US" i="1" dirty="0" err="1">
                <a:solidFill>
                  <a:srgbClr val="003366"/>
                </a:solidFill>
              </a:rPr>
              <a:t>preparadas</a:t>
            </a:r>
            <a:r>
              <a:rPr lang="en-US" i="1" dirty="0">
                <a:solidFill>
                  <a:srgbClr val="003366"/>
                </a:solidFill>
              </a:rPr>
              <a:t> </a:t>
            </a:r>
            <a:r>
              <a:rPr lang="en-US" i="1" dirty="0" err="1">
                <a:solidFill>
                  <a:srgbClr val="003366"/>
                </a:solidFill>
              </a:rPr>
              <a:t>para</a:t>
            </a:r>
            <a:r>
              <a:rPr lang="en-US" i="1" dirty="0">
                <a:solidFill>
                  <a:srgbClr val="003366"/>
                </a:solidFill>
              </a:rPr>
              <a:t> </a:t>
            </a:r>
            <a:r>
              <a:rPr lang="en-US" i="1" dirty="0" err="1">
                <a:solidFill>
                  <a:srgbClr val="003366"/>
                </a:solidFill>
              </a:rPr>
              <a:t>atender</a:t>
            </a:r>
            <a:r>
              <a:rPr lang="en-US" i="1" dirty="0">
                <a:solidFill>
                  <a:srgbClr val="003366"/>
                </a:solidFill>
              </a:rPr>
              <a:t> a </a:t>
            </a:r>
            <a:r>
              <a:rPr lang="en-US" i="1" dirty="0" err="1">
                <a:solidFill>
                  <a:srgbClr val="003366"/>
                </a:solidFill>
              </a:rPr>
              <a:t>demanda</a:t>
            </a:r>
            <a:r>
              <a:rPr lang="en-US" i="1" dirty="0">
                <a:solidFill>
                  <a:srgbClr val="003366"/>
                </a:solidFill>
              </a:rPr>
              <a:t> da Academia e do </a:t>
            </a:r>
            <a:r>
              <a:rPr lang="en-US" i="1" dirty="0" err="1">
                <a:solidFill>
                  <a:srgbClr val="003366"/>
                </a:solidFill>
              </a:rPr>
              <a:t>mercado</a:t>
            </a:r>
            <a:r>
              <a:rPr lang="en-US" i="1" dirty="0">
                <a:solidFill>
                  <a:srgbClr val="003366"/>
                </a:solidFill>
              </a:rPr>
              <a:t> de </a:t>
            </a:r>
            <a:r>
              <a:rPr lang="en-US" i="1" dirty="0" err="1">
                <a:solidFill>
                  <a:srgbClr val="003366"/>
                </a:solidFill>
              </a:rPr>
              <a:t>trabalho</a:t>
            </a:r>
            <a:r>
              <a:rPr lang="en-US" i="1" dirty="0">
                <a:solidFill>
                  <a:srgbClr val="003366"/>
                </a:solidFill>
              </a:rPr>
              <a:t>? </a:t>
            </a:r>
          </a:p>
          <a:p>
            <a:pPr algn="just"/>
            <a:endParaRPr lang="pt-BR" i="1" dirty="0">
              <a:solidFill>
                <a:srgbClr val="003366"/>
              </a:solidFill>
            </a:endParaRPr>
          </a:p>
        </p:txBody>
      </p:sp>
      <p:sp>
        <p:nvSpPr>
          <p:cNvPr id="6" name="Text Box 2424"/>
          <p:cNvSpPr txBox="1">
            <a:spLocks noChangeArrowheads="1"/>
          </p:cNvSpPr>
          <p:nvPr/>
        </p:nvSpPr>
        <p:spPr bwMode="auto">
          <a:xfrm>
            <a:off x="2286000" y="4489301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800" dirty="0">
                <a:solidFill>
                  <a:srgbClr val="009900"/>
                </a:solidFill>
              </a:rPr>
              <a:t>SIM</a:t>
            </a:r>
          </a:p>
        </p:txBody>
      </p:sp>
      <p:sp>
        <p:nvSpPr>
          <p:cNvPr id="7" name="Text Box 2424"/>
          <p:cNvSpPr txBox="1">
            <a:spLocks noChangeArrowheads="1"/>
          </p:cNvSpPr>
          <p:nvPr/>
        </p:nvSpPr>
        <p:spPr bwMode="auto">
          <a:xfrm>
            <a:off x="2968625" y="3965054"/>
            <a:ext cx="274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dirty="0">
                <a:solidFill>
                  <a:srgbClr val="0066FF"/>
                </a:solidFill>
              </a:rPr>
              <a:t>DUALISMO !!!!</a:t>
            </a:r>
          </a:p>
        </p:txBody>
      </p:sp>
      <p:sp>
        <p:nvSpPr>
          <p:cNvPr id="8" name="Text Box 2424"/>
          <p:cNvSpPr txBox="1">
            <a:spLocks noChangeArrowheads="1"/>
          </p:cNvSpPr>
          <p:nvPr/>
        </p:nvSpPr>
        <p:spPr bwMode="auto">
          <a:xfrm>
            <a:off x="5580112" y="4490888"/>
            <a:ext cx="1000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800" dirty="0">
                <a:solidFill>
                  <a:srgbClr val="C00000"/>
                </a:solidFill>
              </a:rPr>
              <a:t>NÃO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325438" y="1214438"/>
            <a:ext cx="460375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357188" y="1714500"/>
            <a:ext cx="460375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323528" y="3071242"/>
            <a:ext cx="460375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016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86"/>
          <p:cNvSpPr txBox="1">
            <a:spLocks noChangeArrowheads="1"/>
          </p:cNvSpPr>
          <p:nvPr/>
        </p:nvSpPr>
        <p:spPr bwMode="auto">
          <a:xfrm>
            <a:off x="357188" y="2286000"/>
            <a:ext cx="8424862" cy="18161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>
                <a:solidFill>
                  <a:srgbClr val="0066FF"/>
                </a:solidFill>
              </a:rPr>
              <a:t>FINAL</a:t>
            </a:r>
          </a:p>
          <a:p>
            <a:pPr algn="ctr"/>
            <a:endParaRPr lang="pt-BR" sz="2800" dirty="0">
              <a:solidFill>
                <a:srgbClr val="0066FF"/>
              </a:solidFill>
            </a:endParaRPr>
          </a:p>
          <a:p>
            <a:pPr algn="ctr"/>
            <a:endParaRPr lang="pt-BR" sz="2800" dirty="0">
              <a:solidFill>
                <a:srgbClr val="0066FF"/>
              </a:solidFill>
            </a:endParaRPr>
          </a:p>
          <a:p>
            <a:pPr algn="ctr"/>
            <a:r>
              <a:rPr lang="pt-BR" sz="2800" dirty="0">
                <a:solidFill>
                  <a:srgbClr val="0066FF"/>
                </a:solidFill>
              </a:rPr>
              <a:t>MUITO </a:t>
            </a:r>
            <a:r>
              <a:rPr lang="pt-BR" sz="2800" dirty="0" smtClean="0">
                <a:solidFill>
                  <a:srgbClr val="0066FF"/>
                </a:solidFill>
              </a:rPr>
              <a:t>OBRIGADA!!!</a:t>
            </a:r>
            <a:endParaRPr lang="pt-BR" sz="2800" dirty="0">
              <a:solidFill>
                <a:srgbClr val="0066FF"/>
              </a:solidFill>
            </a:endParaRPr>
          </a:p>
        </p:txBody>
      </p:sp>
      <p:sp>
        <p:nvSpPr>
          <p:cNvPr id="4" name="Retângulo 20"/>
          <p:cNvSpPr/>
          <p:nvPr/>
        </p:nvSpPr>
        <p:spPr>
          <a:xfrm>
            <a:off x="107504" y="6309320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D0667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70" y="1340743"/>
            <a:ext cx="145573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BD0497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92246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E016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2300288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BD0491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1727200" cy="194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3400" y="883568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pt-BR" sz="2400" dirty="0">
                <a:solidFill>
                  <a:srgbClr val="0000FF"/>
                </a:solidFill>
                <a:latin typeface="Arial"/>
              </a:rPr>
              <a:t>“</a:t>
            </a:r>
            <a:r>
              <a:rPr lang="pt-BR" sz="2400" dirty="0">
                <a:solidFill>
                  <a:srgbClr val="0000FF"/>
                </a:solidFill>
                <a:latin typeface="Times New Roman" charset="0"/>
              </a:rPr>
              <a:t>Dono das informações</a:t>
            </a:r>
            <a:r>
              <a:rPr lang="ja-JP" altLang="pt-BR" sz="2400" dirty="0">
                <a:solidFill>
                  <a:srgbClr val="0000FF"/>
                </a:solidFill>
                <a:latin typeface="Arial"/>
              </a:rPr>
              <a:t>”</a:t>
            </a:r>
            <a:endParaRPr lang="pt-BR" sz="24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26496" y="797803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>
                <a:solidFill>
                  <a:srgbClr val="0000FF"/>
                </a:solidFill>
                <a:latin typeface="Times New Roman" charset="0"/>
              </a:rPr>
              <a:t>Veiculador das informações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58144" y="5301208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>
                <a:solidFill>
                  <a:srgbClr val="0000FF"/>
                </a:solidFill>
                <a:latin typeface="Times New Roman" charset="0"/>
              </a:rPr>
              <a:t>Produtor das  informações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248400" y="5486400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>
                <a:solidFill>
                  <a:srgbClr val="0000FF"/>
                </a:solidFill>
                <a:latin typeface="Times New Roman" charset="0"/>
              </a:rPr>
              <a:t>Consumidor das informações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9117604">
            <a:off x="7033712" y="2857517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7475387">
            <a:off x="3200400" y="1240258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8733079">
            <a:off x="1219200" y="2916576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tângulo 20"/>
          <p:cNvSpPr/>
          <p:nvPr/>
        </p:nvSpPr>
        <p:spPr>
          <a:xfrm>
            <a:off x="107504" y="641326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99592" y="190381"/>
            <a:ext cx="6552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dirty="0">
                <a:solidFill>
                  <a:srgbClr val="0000FF"/>
                </a:solidFill>
                <a:latin typeface="Times New Roman" charset="0"/>
              </a:rPr>
              <a:t>O </a:t>
            </a:r>
            <a:r>
              <a:rPr lang="pt-BR" sz="3600" dirty="0" smtClean="0">
                <a:solidFill>
                  <a:srgbClr val="0000FF"/>
                </a:solidFill>
                <a:latin typeface="Times New Roman" charset="0"/>
              </a:rPr>
              <a:t>Estatístico é o profissional </a:t>
            </a:r>
            <a:endParaRPr lang="pt-BR" sz="3600" dirty="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/>
          <p:nvPr/>
        </p:nvSpPr>
        <p:spPr>
          <a:xfrm>
            <a:off x="1071538" y="3143248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33CC"/>
              </a:buClr>
            </a:pPr>
            <a:r>
              <a:rPr lang="en-US" b="1" dirty="0" smtClean="0">
                <a:solidFill>
                  <a:srgbClr val="003366"/>
                </a:solidFill>
              </a:rPr>
              <a:t>  </a:t>
            </a:r>
            <a:r>
              <a:rPr lang="en-US" sz="2800" b="1" dirty="0" smtClean="0">
                <a:solidFill>
                  <a:srgbClr val="3366FF"/>
                </a:solidFill>
              </a:rPr>
              <a:t>ONDE </a:t>
            </a:r>
            <a:r>
              <a:rPr lang="en-US" sz="2800" b="1" dirty="0" smtClean="0">
                <a:solidFill>
                  <a:srgbClr val="3366FF"/>
                </a:solidFill>
              </a:rPr>
              <a:t>EST</a:t>
            </a:r>
            <a:r>
              <a:rPr lang="en-US" sz="2800" b="1" dirty="0" smtClean="0">
                <a:solidFill>
                  <a:srgbClr val="3366FF"/>
                </a:solidFill>
              </a:rPr>
              <a:t>ÃO OS ESTATÍSTICOS</a:t>
            </a:r>
            <a:r>
              <a:rPr lang="en-US" sz="2800" b="1" dirty="0" smtClean="0">
                <a:solidFill>
                  <a:srgbClr val="3366FF"/>
                </a:solidFill>
              </a:rPr>
              <a:t>? </a:t>
            </a:r>
            <a:endParaRPr lang="en-US" sz="2800" b="1" dirty="0" smtClean="0">
              <a:solidFill>
                <a:srgbClr val="3366FF"/>
              </a:solidFill>
            </a:endParaRPr>
          </a:p>
          <a:p>
            <a:pPr algn="just" eaLnBrk="0" hangingPunct="0">
              <a:buClr>
                <a:srgbClr val="0033CC"/>
              </a:buClr>
            </a:pPr>
            <a:r>
              <a:rPr lang="en-US" sz="2800" b="1" dirty="0" smtClean="0">
                <a:solidFill>
                  <a:srgbClr val="003366"/>
                </a:solidFill>
              </a:rPr>
              <a:t> </a:t>
            </a:r>
            <a:endParaRPr lang="pt-BR" sz="2800" b="1" dirty="0">
              <a:solidFill>
                <a:srgbClr val="003366"/>
              </a:solidFill>
            </a:endParaRPr>
          </a:p>
        </p:txBody>
      </p:sp>
      <p:sp>
        <p:nvSpPr>
          <p:cNvPr id="3" name="Retângulo 20"/>
          <p:cNvSpPr/>
          <p:nvPr/>
        </p:nvSpPr>
        <p:spPr>
          <a:xfrm>
            <a:off x="107504" y="641326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179512" y="3284984"/>
            <a:ext cx="936104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3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era\Dropbox\Apresentação UFMA\MAPA CURSOS BRAS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97193" cy="5357850"/>
          </a:xfrm>
          <a:prstGeom prst="rect">
            <a:avLst/>
          </a:prstGeom>
          <a:noFill/>
        </p:spPr>
      </p:pic>
      <p:sp>
        <p:nvSpPr>
          <p:cNvPr id="6" name="Retângulo 20"/>
          <p:cNvSpPr/>
          <p:nvPr/>
        </p:nvSpPr>
        <p:spPr>
          <a:xfrm>
            <a:off x="107504" y="641326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02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25875"/>
              </p:ext>
            </p:extLst>
          </p:nvPr>
        </p:nvGraphicFramePr>
        <p:xfrm>
          <a:off x="468313" y="764034"/>
          <a:ext cx="8240712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Gráfico" r:id="rId3" imgW="4819802" imgH="3038551" progId="Excel.Sheet.8">
                  <p:embed/>
                </p:oleObj>
              </mc:Choice>
              <mc:Fallback>
                <p:oleObj name="Gráfico" r:id="rId3" imgW="4819802" imgH="30385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64034"/>
                        <a:ext cx="8240712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-171400"/>
            <a:ext cx="85074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800" kern="0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Bacharelado</a:t>
            </a:r>
            <a:r>
              <a:rPr kumimoji="0" lang="pt-BR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em Estatística no Brasil</a:t>
            </a:r>
          </a:p>
        </p:txBody>
      </p:sp>
      <p:sp>
        <p:nvSpPr>
          <p:cNvPr id="8" name="Retângulo 20"/>
          <p:cNvSpPr/>
          <p:nvPr/>
        </p:nvSpPr>
        <p:spPr>
          <a:xfrm>
            <a:off x="107504" y="641326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404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720840"/>
            <a:ext cx="842493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MEC aponta </a:t>
            </a:r>
            <a:r>
              <a:rPr lang="pt-BR" dirty="0"/>
              <a:t>que hoje há 37 </a:t>
            </a:r>
            <a:r>
              <a:rPr lang="pt-BR" dirty="0" smtClean="0"/>
              <a:t>universidades que oferecem </a:t>
            </a:r>
            <a:r>
              <a:rPr lang="pt-BR" dirty="0"/>
              <a:t>o curso de estatística no país, sendo que 31 delas são públicas (a maioria federal)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Muitas destas instituições desenvolvem paralelamente atividades </a:t>
            </a:r>
            <a:r>
              <a:rPr lang="pt-BR" dirty="0" smtClean="0"/>
              <a:t>de </a:t>
            </a:r>
            <a:r>
              <a:rPr lang="pt-BR" dirty="0"/>
              <a:t>pós–graduação</a:t>
            </a:r>
            <a:r>
              <a:rPr lang="pt-BR" dirty="0" smtClean="0"/>
              <a:t>, oferecendo </a:t>
            </a:r>
            <a:r>
              <a:rPr lang="pt-BR" dirty="0"/>
              <a:t>cursos de Especialização, Mestrado e Doutorado, e dispondo de grupos </a:t>
            </a:r>
            <a:r>
              <a:rPr lang="pt-BR" dirty="0" smtClean="0"/>
              <a:t>de pesquisas </a:t>
            </a:r>
            <a:r>
              <a:rPr lang="pt-BR" dirty="0"/>
              <a:t>de padrão internacional.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25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/>
          <p:nvPr/>
        </p:nvSpPr>
        <p:spPr>
          <a:xfrm>
            <a:off x="899592" y="2492896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33CC"/>
              </a:buClr>
            </a:pPr>
            <a:r>
              <a:rPr lang="en-US" b="1" dirty="0" smtClean="0">
                <a:solidFill>
                  <a:srgbClr val="003366"/>
                </a:solidFill>
              </a:rPr>
              <a:t>  </a:t>
            </a:r>
            <a:r>
              <a:rPr lang="en-US" sz="2800" b="1" dirty="0" smtClean="0">
                <a:solidFill>
                  <a:srgbClr val="3366FF"/>
                </a:solidFill>
              </a:rPr>
              <a:t>QUAL FORMAÇÃO  AS UNIVERSIDADES   </a:t>
            </a:r>
          </a:p>
          <a:p>
            <a:pPr algn="just" eaLnBrk="0" hangingPunct="0">
              <a:buClr>
                <a:srgbClr val="0033CC"/>
              </a:buClr>
            </a:pPr>
            <a:r>
              <a:rPr lang="en-US" sz="2800" b="1" dirty="0">
                <a:solidFill>
                  <a:srgbClr val="3366FF"/>
                </a:solidFill>
              </a:rPr>
              <a:t> </a:t>
            </a:r>
            <a:r>
              <a:rPr lang="en-US" sz="2800" b="1" dirty="0" smtClean="0">
                <a:solidFill>
                  <a:srgbClr val="3366FF"/>
                </a:solidFill>
              </a:rPr>
              <a:t> ESTÃO DANDO PARA OS ESTATÍSTICOS?</a:t>
            </a:r>
            <a:r>
              <a:rPr lang="en-US" sz="2800" b="1" dirty="0" smtClean="0">
                <a:solidFill>
                  <a:srgbClr val="003366"/>
                </a:solidFill>
              </a:rPr>
              <a:t> </a:t>
            </a:r>
          </a:p>
          <a:p>
            <a:pPr algn="just" eaLnBrk="0" hangingPunct="0">
              <a:buClr>
                <a:srgbClr val="0033CC"/>
              </a:buClr>
            </a:pPr>
            <a:r>
              <a:rPr lang="en-US" sz="2800" b="1" dirty="0" smtClean="0">
                <a:solidFill>
                  <a:srgbClr val="003366"/>
                </a:solidFill>
              </a:rPr>
              <a:t> </a:t>
            </a:r>
            <a:endParaRPr lang="pt-BR" sz="2800" b="1" dirty="0">
              <a:solidFill>
                <a:srgbClr val="003366"/>
              </a:solidFill>
            </a:endParaRPr>
          </a:p>
        </p:txBody>
      </p:sp>
      <p:sp>
        <p:nvSpPr>
          <p:cNvPr id="3" name="Retângulo 20"/>
          <p:cNvSpPr/>
          <p:nvPr/>
        </p:nvSpPr>
        <p:spPr>
          <a:xfrm>
            <a:off x="107504" y="6413266"/>
            <a:ext cx="2182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Corbel" pitchFamily="34" charset="0"/>
              </a:rPr>
              <a:t>Vera </a:t>
            </a:r>
            <a:r>
              <a:rPr lang="pt-BR" sz="1600" dirty="0" err="1" smtClean="0">
                <a:solidFill>
                  <a:srgbClr val="FF0000"/>
                </a:solidFill>
                <a:latin typeface="Corbel" pitchFamily="34" charset="0"/>
              </a:rPr>
              <a:t>Tomazella-UFSCar</a:t>
            </a:r>
            <a:endParaRPr lang="pt-BR" sz="16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179512" y="2783210"/>
            <a:ext cx="864096" cy="285750"/>
          </a:xfrm>
          <a:prstGeom prst="homePlate">
            <a:avLst>
              <a:gd name="adj" fmla="val 25024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en-US" sz="2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14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034713"/>
            <a:ext cx="842493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Art. 2º O curso de graduação em Estatística será organizado com base </a:t>
            </a:r>
            <a:r>
              <a:rPr lang="pt-BR" dirty="0" smtClean="0"/>
              <a:t>no correspondente projeto </a:t>
            </a:r>
            <a:r>
              <a:rPr lang="pt-BR" dirty="0"/>
              <a:t>pedagógico, que deve enunciar o perfil desejado para o formando; as competências </a:t>
            </a:r>
            <a:r>
              <a:rPr lang="pt-BR" dirty="0" smtClean="0"/>
              <a:t>e habilidades </a:t>
            </a:r>
            <a:r>
              <a:rPr lang="pt-BR" dirty="0"/>
              <a:t>desejadas; os conteúdos curriculares; a organização curricular; o estágio </a:t>
            </a:r>
            <a:r>
              <a:rPr lang="pt-BR" dirty="0" smtClean="0"/>
              <a:t>curricular supervisionado </a:t>
            </a:r>
            <a:r>
              <a:rPr lang="pt-BR" dirty="0"/>
              <a:t>e o trabalho de curso (quando houver); as atividades complementares; </a:t>
            </a:r>
            <a:r>
              <a:rPr lang="pt-BR" dirty="0" smtClean="0"/>
              <a:t>o acompanhamento </a:t>
            </a:r>
            <a:r>
              <a:rPr lang="pt-BR" dirty="0"/>
              <a:t>e a avaliação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3568" y="111545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FF"/>
                </a:solidFill>
              </a:rPr>
              <a:t>RESOLUÇÃO Nº 8, DE 28 DE NOVEMBRO DE 2008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64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20699</TotalTime>
  <Words>1431</Words>
  <Application>Microsoft Macintosh PowerPoint</Application>
  <PresentationFormat>On-screen Show (4:3)</PresentationFormat>
  <Paragraphs>154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Modèle par défaut</vt:lpstr>
      <vt:lpstr>Gráfico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VARIÁVEIS NÃO NUMÉRICAS</vt:lpstr>
      <vt:lpstr>VARIÁVEIS NÃO NUMÉRICAS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www.powerpointstyles.com</dc:creator>
  <cp:lastModifiedBy>Vera Tomazella</cp:lastModifiedBy>
  <cp:revision>188</cp:revision>
  <cp:lastPrinted>1601-01-01T00:00:00Z</cp:lastPrinted>
  <dcterms:created xsi:type="dcterms:W3CDTF">1601-01-01T00:00:00Z</dcterms:created>
  <dcterms:modified xsi:type="dcterms:W3CDTF">2017-06-07T20:45:51Z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